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45" r:id="rId1"/>
  </p:sldMasterIdLst>
  <p:notesMasterIdLst>
    <p:notesMasterId r:id="rId23"/>
  </p:notesMasterIdLst>
  <p:handoutMasterIdLst>
    <p:handoutMasterId r:id="rId24"/>
  </p:handoutMasterIdLst>
  <p:sldIdLst>
    <p:sldId id="256" r:id="rId2"/>
    <p:sldId id="312" r:id="rId3"/>
    <p:sldId id="313" r:id="rId4"/>
    <p:sldId id="314" r:id="rId5"/>
    <p:sldId id="303" r:id="rId6"/>
    <p:sldId id="304" r:id="rId7"/>
    <p:sldId id="283" r:id="rId8"/>
    <p:sldId id="296" r:id="rId9"/>
    <p:sldId id="297" r:id="rId10"/>
    <p:sldId id="299" r:id="rId11"/>
    <p:sldId id="298" r:id="rId12"/>
    <p:sldId id="300" r:id="rId13"/>
    <p:sldId id="294" r:id="rId14"/>
    <p:sldId id="305" r:id="rId15"/>
    <p:sldId id="306" r:id="rId16"/>
    <p:sldId id="310" r:id="rId17"/>
    <p:sldId id="308" r:id="rId18"/>
    <p:sldId id="309" r:id="rId19"/>
    <p:sldId id="311" r:id="rId20"/>
    <p:sldId id="301" r:id="rId21"/>
    <p:sldId id="302" r:id="rId22"/>
  </p:sldIdLst>
  <p:sldSz cx="9906000" cy="6858000" type="A4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CCFF"/>
    <a:srgbClr val="FF99FF"/>
    <a:srgbClr val="CCFFCC"/>
    <a:srgbClr val="ACE0EA"/>
    <a:srgbClr val="FF5050"/>
    <a:srgbClr val="CCCCFF"/>
    <a:srgbClr val="F0EA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77931" autoAdjust="0"/>
  </p:normalViewPr>
  <p:slideViewPr>
    <p:cSldViewPr snapToGrid="0">
      <p:cViewPr>
        <p:scale>
          <a:sx n="98" d="100"/>
          <a:sy n="98" d="100"/>
        </p:scale>
        <p:origin x="-1770" y="-49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5"/>
      <c:rotY val="340"/>
      <c:perspective val="30"/>
    </c:view3D>
    <c:plotArea>
      <c:layout>
        <c:manualLayout>
          <c:layoutTarget val="inner"/>
          <c:xMode val="edge"/>
          <c:yMode val="edge"/>
          <c:x val="3.0695550597077688E-2"/>
          <c:y val="4.9511297512060085E-2"/>
          <c:w val="0.93138063101980961"/>
          <c:h val="0.90357514547346773"/>
        </c:manualLayout>
      </c:layout>
      <c:pie3DChart>
        <c:varyColors val="1"/>
        <c:ser>
          <c:idx val="0"/>
          <c:order val="0"/>
          <c:spPr>
            <a:solidFill>
              <a:srgbClr val="00FF00"/>
            </a:solidFill>
            <a:ln w="12360">
              <a:solidFill>
                <a:srgbClr val="000000"/>
              </a:solidFill>
              <a:prstDash val="solid"/>
            </a:ln>
          </c:spPr>
          <c:explosion val="3"/>
          <c:dPt>
            <c:idx val="0"/>
            <c:spPr>
              <a:solidFill>
                <a:srgbClr val="92D050"/>
              </a:solidFill>
              <a:ln w="12360">
                <a:solidFill>
                  <a:srgbClr val="000000"/>
                </a:solidFill>
                <a:prstDash val="solid"/>
              </a:ln>
            </c:spPr>
          </c:dPt>
          <c:dPt>
            <c:idx val="1"/>
            <c:explosion val="8"/>
            <c:spPr>
              <a:solidFill>
                <a:schemeClr val="accent6">
                  <a:lumMod val="60000"/>
                  <a:lumOff val="40000"/>
                </a:schemeClr>
              </a:solidFill>
              <a:ln w="1236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6699FF"/>
              </a:solidFill>
              <a:ln w="1236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1181213925536775"/>
                  <c:y val="-0.1118222965498733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Налоговые </a:t>
                    </a:r>
                    <a:r>
                      <a:rPr lang="ru-RU" dirty="0"/>
                      <a:t>доходы </a:t>
                    </a:r>
                    <a:r>
                      <a:rPr lang="ru-RU" dirty="0" smtClean="0"/>
                      <a:t> </a:t>
                    </a:r>
                  </a:p>
                  <a:p>
                    <a:r>
                      <a:rPr lang="ru-RU" dirty="0" smtClean="0"/>
                      <a:t>282 </a:t>
                    </a:r>
                    <a:r>
                      <a:rPr lang="ru-RU" dirty="0"/>
                      <a:t>310,20; 59%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Неналоговые </a:t>
                    </a:r>
                    <a:r>
                      <a:rPr lang="ru-RU" smtClean="0"/>
                      <a:t>доходы</a:t>
                    </a:r>
                  </a:p>
                  <a:p>
                    <a:r>
                      <a:rPr lang="ru-RU" smtClean="0"/>
                      <a:t> </a:t>
                    </a:r>
                    <a:r>
                      <a:rPr lang="ru-RU"/>
                      <a:t>6 780,00; 1%</a:t>
                    </a:r>
                  </a:p>
                </c:rich>
              </c:tx>
              <c:showVal val="1"/>
              <c:showCatName val="1"/>
              <c:showPercent val="1"/>
            </c:dLbl>
            <c:dLbl>
              <c:idx val="2"/>
              <c:layout>
                <c:manualLayout>
                  <c:x val="5.5166025912030979E-2"/>
                  <c:y val="-0.32402987687937329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Безвозмездные </a:t>
                    </a:r>
                    <a:r>
                      <a:rPr lang="ru-RU" dirty="0" smtClean="0"/>
                      <a:t>поступления </a:t>
                    </a:r>
                  </a:p>
                  <a:p>
                    <a:r>
                      <a:rPr lang="ru-RU" dirty="0" smtClean="0"/>
                      <a:t>   192 </a:t>
                    </a:r>
                    <a:r>
                      <a:rPr lang="ru-RU" dirty="0"/>
                      <a:t>841,50; 40%</a:t>
                    </a: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</c:dLbls>
          <c:cat>
            <c:strRef>
              <c:f>Лист1!$B$26:$B$28</c:f>
              <c:strCache>
                <c:ptCount val="3"/>
                <c:pt idx="0">
                  <c:v>Налоговые доходы 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Лист1!$C$26:$C$28</c:f>
              <c:numCache>
                <c:formatCode>#,##0.00</c:formatCode>
                <c:ptCount val="3"/>
                <c:pt idx="0">
                  <c:v>282310.2</c:v>
                </c:pt>
                <c:pt idx="1">
                  <c:v>6780</c:v>
                </c:pt>
                <c:pt idx="2">
                  <c:v>192841.5</c:v>
                </c:pt>
              </c:numCache>
            </c:numRef>
          </c:val>
        </c:ser>
        <c:dLbls>
          <c:showCatName val="1"/>
          <c:showPercent val="1"/>
        </c:dLbls>
      </c:pie3DChart>
      <c:spPr>
        <a:noFill/>
        <a:ln w="25404">
          <a:noFill/>
        </a:ln>
      </c:spPr>
    </c:plotArea>
    <c:plotVisOnly val="1"/>
    <c:dispBlanksAs val="zero"/>
  </c:chart>
  <c:spPr>
    <a:noFill/>
    <a:ln>
      <a:noFill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DB7B73-6357-4AA6-8847-032649B1850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179A372-81CE-4665-915B-75553954DC79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9D46F614-00E8-4FBA-8385-6FABA633AB6A}" type="par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44036B9-600F-4817-AAE6-BD9F69F792C0}" type="sibTrans" cxnId="{D1C3D620-662D-4A8B-808D-C0EF09A298D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30470B2-99D0-4396-A6E0-6A825E002BC3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9CEA686-1759-4FFA-99B9-F57E21811A90}" type="par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9C440976-20B9-49AB-AD6D-6A010A768B01}" type="sibTrans" cxnId="{F2F4664C-62AF-4A5F-B697-E530A01020D4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6B1EBD2-B1F5-422D-AAFA-0C6B63F2FC32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               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здравоохранения и др.), капитальное строительство и др.)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668A792-2DFA-43DC-9734-684C1BBE4259}" type="par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86BA46C-7951-4AD6-B4C0-F7A3318D8EA1}" type="sibTrans" cxnId="{2FBAB3E4-668F-48B0-ACE4-01C3B5962FD3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78D19AC-3CBC-4B99-BFDC-CA0C1E79B796}" type="pres">
      <dgm:prSet presAssocID="{EFDB7B73-6357-4AA6-8847-032649B1850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BAA0D3-296A-418E-95E8-3A41397A5208}" type="pres">
      <dgm:prSet presAssocID="{7179A372-81CE-4665-915B-75553954DC79}" presName="hierRoot1" presStyleCnt="0"/>
      <dgm:spPr/>
    </dgm:pt>
    <dgm:pt modelId="{4BF75FC3-3502-450D-A35D-E9032D202948}" type="pres">
      <dgm:prSet presAssocID="{7179A372-81CE-4665-915B-75553954DC79}" presName="composite" presStyleCnt="0"/>
      <dgm:spPr/>
    </dgm:pt>
    <dgm:pt modelId="{C916B893-C9A6-4154-ADF8-D71DE5EAE74C}" type="pres">
      <dgm:prSet presAssocID="{7179A372-81CE-4665-915B-75553954DC79}" presName="background" presStyleLbl="node0" presStyleIdx="0" presStyleCn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</dgm:pt>
    <dgm:pt modelId="{EF574405-5E32-4FC2-A380-2BEE8FD24D74}" type="pres">
      <dgm:prSet presAssocID="{7179A372-81CE-4665-915B-75553954DC79}" presName="text" presStyleLbl="fgAcc0" presStyleIdx="0" presStyleCnt="1" custScaleX="131432" custLinFactNeighborX="3164" custLinFactNeighborY="32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D82C7B-52B0-467D-B797-EB74F80B581C}" type="pres">
      <dgm:prSet presAssocID="{7179A372-81CE-4665-915B-75553954DC79}" presName="hierChild2" presStyleCnt="0"/>
      <dgm:spPr/>
    </dgm:pt>
    <dgm:pt modelId="{E206FD48-1420-4B28-9A85-479D57A878C9}" type="pres">
      <dgm:prSet presAssocID="{09CEA686-1759-4FFA-99B9-F57E21811A9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50BFEF51-9BFD-4665-A38E-AA8C971E2A72}" type="pres">
      <dgm:prSet presAssocID="{530470B2-99D0-4396-A6E0-6A825E002BC3}" presName="hierRoot2" presStyleCnt="0"/>
      <dgm:spPr/>
    </dgm:pt>
    <dgm:pt modelId="{019093B2-C102-42B4-B3C8-7F28052DF3A5}" type="pres">
      <dgm:prSet presAssocID="{530470B2-99D0-4396-A6E0-6A825E002BC3}" presName="composite2" presStyleCnt="0"/>
      <dgm:spPr/>
    </dgm:pt>
    <dgm:pt modelId="{9F2BD460-9807-4766-9F19-B906E96D1494}" type="pres">
      <dgm:prSet presAssocID="{530470B2-99D0-4396-A6E0-6A825E002BC3}" presName="background2" presStyleLbl="node2" presStyleIdx="0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E8BE9AD5-3FAB-4B2D-AFCF-1DDD2B64CBA6}" type="pres">
      <dgm:prSet presAssocID="{530470B2-99D0-4396-A6E0-6A825E002BC3}" presName="text2" presStyleLbl="fgAcc2" presStyleIdx="0" presStyleCnt="2" custScaleX="128645" custLinFactNeighborX="-3663" custLinFactNeighborY="-34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A94F6-84A0-430A-9FCE-F5CA94C8B6E4}" type="pres">
      <dgm:prSet presAssocID="{530470B2-99D0-4396-A6E0-6A825E002BC3}" presName="hierChild3" presStyleCnt="0"/>
      <dgm:spPr/>
    </dgm:pt>
    <dgm:pt modelId="{8102E4BB-1932-4E65-A5C2-E4A7C882675E}" type="pres">
      <dgm:prSet presAssocID="{F668A792-2DFA-43DC-9734-684C1BBE425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B6C8F942-AB29-4CF0-A395-3ED297B6D722}" type="pres">
      <dgm:prSet presAssocID="{E6B1EBD2-B1F5-422D-AAFA-0C6B63F2FC32}" presName="hierRoot2" presStyleCnt="0"/>
      <dgm:spPr/>
    </dgm:pt>
    <dgm:pt modelId="{5D4D3E1A-01DA-4E68-B0AE-23E72041A796}" type="pres">
      <dgm:prSet presAssocID="{E6B1EBD2-B1F5-422D-AAFA-0C6B63F2FC32}" presName="composite2" presStyleCnt="0"/>
      <dgm:spPr/>
    </dgm:pt>
    <dgm:pt modelId="{F65948E7-BE66-499C-86C7-D2597F5D8D38}" type="pres">
      <dgm:prSet presAssocID="{E6B1EBD2-B1F5-422D-AAFA-0C6B63F2FC32}" presName="background2" presStyleLbl="node2" presStyleIdx="1" presStyleCnt="2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</dgm:pt>
    <dgm:pt modelId="{8A3E2699-130F-4CAD-856C-9A6E4676DD7D}" type="pres">
      <dgm:prSet presAssocID="{E6B1EBD2-B1F5-422D-AAFA-0C6B63F2FC32}" presName="text2" presStyleLbl="fgAcc2" presStyleIdx="1" presStyleCnt="2" custScaleX="155871" custLinFactNeighborX="-6706" custLinFactNeighborY="-44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970720-D4C9-4049-943E-76BAD684DD49}" type="pres">
      <dgm:prSet presAssocID="{E6B1EBD2-B1F5-422D-AAFA-0C6B63F2FC32}" presName="hierChild3" presStyleCnt="0"/>
      <dgm:spPr/>
    </dgm:pt>
  </dgm:ptLst>
  <dgm:cxnLst>
    <dgm:cxn modelId="{001DE4ED-3A95-408F-9B80-132FD9C40D8C}" type="presOf" srcId="{09CEA686-1759-4FFA-99B9-F57E21811A90}" destId="{E206FD48-1420-4B28-9A85-479D57A878C9}" srcOrd="0" destOrd="0" presId="urn:microsoft.com/office/officeart/2005/8/layout/hierarchy1"/>
    <dgm:cxn modelId="{5C50DD08-58F2-4F0B-AE39-CA1703F7967F}" type="presOf" srcId="{E6B1EBD2-B1F5-422D-AAFA-0C6B63F2FC32}" destId="{8A3E2699-130F-4CAD-856C-9A6E4676DD7D}" srcOrd="0" destOrd="0" presId="urn:microsoft.com/office/officeart/2005/8/layout/hierarchy1"/>
    <dgm:cxn modelId="{D1C3D620-662D-4A8B-808D-C0EF09A298DC}" srcId="{EFDB7B73-6357-4AA6-8847-032649B18500}" destId="{7179A372-81CE-4665-915B-75553954DC79}" srcOrd="0" destOrd="0" parTransId="{9D46F614-00E8-4FBA-8385-6FABA633AB6A}" sibTransId="{F44036B9-600F-4817-AAE6-BD9F69F792C0}"/>
    <dgm:cxn modelId="{9A1E9BA8-6CE7-405D-9C18-9DDC59181438}" type="presOf" srcId="{530470B2-99D0-4396-A6E0-6A825E002BC3}" destId="{E8BE9AD5-3FAB-4B2D-AFCF-1DDD2B64CBA6}" srcOrd="0" destOrd="0" presId="urn:microsoft.com/office/officeart/2005/8/layout/hierarchy1"/>
    <dgm:cxn modelId="{2FBAB3E4-668F-48B0-ACE4-01C3B5962FD3}" srcId="{7179A372-81CE-4665-915B-75553954DC79}" destId="{E6B1EBD2-B1F5-422D-AAFA-0C6B63F2FC32}" srcOrd="1" destOrd="0" parTransId="{F668A792-2DFA-43DC-9734-684C1BBE4259}" sibTransId="{D86BA46C-7951-4AD6-B4C0-F7A3318D8EA1}"/>
    <dgm:cxn modelId="{F2F4664C-62AF-4A5F-B697-E530A01020D4}" srcId="{7179A372-81CE-4665-915B-75553954DC79}" destId="{530470B2-99D0-4396-A6E0-6A825E002BC3}" srcOrd="0" destOrd="0" parTransId="{09CEA686-1759-4FFA-99B9-F57E21811A90}" sibTransId="{9C440976-20B9-49AB-AD6D-6A010A768B01}"/>
    <dgm:cxn modelId="{125B4703-BCB6-4D46-9860-C9A7F561BC67}" type="presOf" srcId="{F668A792-2DFA-43DC-9734-684C1BBE4259}" destId="{8102E4BB-1932-4E65-A5C2-E4A7C882675E}" srcOrd="0" destOrd="0" presId="urn:microsoft.com/office/officeart/2005/8/layout/hierarchy1"/>
    <dgm:cxn modelId="{5D4F3B88-3BC3-46E3-A086-4032BA770F30}" type="presOf" srcId="{7179A372-81CE-4665-915B-75553954DC79}" destId="{EF574405-5E32-4FC2-A380-2BEE8FD24D74}" srcOrd="0" destOrd="0" presId="urn:microsoft.com/office/officeart/2005/8/layout/hierarchy1"/>
    <dgm:cxn modelId="{31E5E0E5-9B34-46E7-A42E-48DC80BCC6DC}" type="presOf" srcId="{EFDB7B73-6357-4AA6-8847-032649B18500}" destId="{278D19AC-3CBC-4B99-BFDC-CA0C1E79B796}" srcOrd="0" destOrd="0" presId="urn:microsoft.com/office/officeart/2005/8/layout/hierarchy1"/>
    <dgm:cxn modelId="{1639EE60-D6E5-4810-B428-CDD292DFFDF3}" type="presParOf" srcId="{278D19AC-3CBC-4B99-BFDC-CA0C1E79B796}" destId="{5BBAA0D3-296A-418E-95E8-3A41397A5208}" srcOrd="0" destOrd="0" presId="urn:microsoft.com/office/officeart/2005/8/layout/hierarchy1"/>
    <dgm:cxn modelId="{7816D14B-C747-42B9-8C7C-98B2B0B309BA}" type="presParOf" srcId="{5BBAA0D3-296A-418E-95E8-3A41397A5208}" destId="{4BF75FC3-3502-450D-A35D-E9032D202948}" srcOrd="0" destOrd="0" presId="urn:microsoft.com/office/officeart/2005/8/layout/hierarchy1"/>
    <dgm:cxn modelId="{AA4B25DC-C830-4233-A761-72031983A3E3}" type="presParOf" srcId="{4BF75FC3-3502-450D-A35D-E9032D202948}" destId="{C916B893-C9A6-4154-ADF8-D71DE5EAE74C}" srcOrd="0" destOrd="0" presId="urn:microsoft.com/office/officeart/2005/8/layout/hierarchy1"/>
    <dgm:cxn modelId="{DA89A74A-7A45-4C00-92B2-28D291936E88}" type="presParOf" srcId="{4BF75FC3-3502-450D-A35D-E9032D202948}" destId="{EF574405-5E32-4FC2-A380-2BEE8FD24D74}" srcOrd="1" destOrd="0" presId="urn:microsoft.com/office/officeart/2005/8/layout/hierarchy1"/>
    <dgm:cxn modelId="{EC56224B-F79B-4778-A258-0ED87387ADB9}" type="presParOf" srcId="{5BBAA0D3-296A-418E-95E8-3A41397A5208}" destId="{0FD82C7B-52B0-467D-B797-EB74F80B581C}" srcOrd="1" destOrd="0" presId="urn:microsoft.com/office/officeart/2005/8/layout/hierarchy1"/>
    <dgm:cxn modelId="{537BA9F2-4AE2-4B2D-8320-C938AB699A4B}" type="presParOf" srcId="{0FD82C7B-52B0-467D-B797-EB74F80B581C}" destId="{E206FD48-1420-4B28-9A85-479D57A878C9}" srcOrd="0" destOrd="0" presId="urn:microsoft.com/office/officeart/2005/8/layout/hierarchy1"/>
    <dgm:cxn modelId="{4EF76C44-D38A-4C7B-81EB-AE71C0AAB2B5}" type="presParOf" srcId="{0FD82C7B-52B0-467D-B797-EB74F80B581C}" destId="{50BFEF51-9BFD-4665-A38E-AA8C971E2A72}" srcOrd="1" destOrd="0" presId="urn:microsoft.com/office/officeart/2005/8/layout/hierarchy1"/>
    <dgm:cxn modelId="{0BC1E93F-F0CD-41AF-8F1E-5393C763F98E}" type="presParOf" srcId="{50BFEF51-9BFD-4665-A38E-AA8C971E2A72}" destId="{019093B2-C102-42B4-B3C8-7F28052DF3A5}" srcOrd="0" destOrd="0" presId="urn:microsoft.com/office/officeart/2005/8/layout/hierarchy1"/>
    <dgm:cxn modelId="{AC4CF109-0310-4FA9-9CBF-B2DBF4E650DD}" type="presParOf" srcId="{019093B2-C102-42B4-B3C8-7F28052DF3A5}" destId="{9F2BD460-9807-4766-9F19-B906E96D1494}" srcOrd="0" destOrd="0" presId="urn:microsoft.com/office/officeart/2005/8/layout/hierarchy1"/>
    <dgm:cxn modelId="{541C08E4-EA13-4ED3-B5FC-25ED61E8388D}" type="presParOf" srcId="{019093B2-C102-42B4-B3C8-7F28052DF3A5}" destId="{E8BE9AD5-3FAB-4B2D-AFCF-1DDD2B64CBA6}" srcOrd="1" destOrd="0" presId="urn:microsoft.com/office/officeart/2005/8/layout/hierarchy1"/>
    <dgm:cxn modelId="{F32AF4E6-A7E0-4425-ABAE-795360DC54BD}" type="presParOf" srcId="{50BFEF51-9BFD-4665-A38E-AA8C971E2A72}" destId="{99CA94F6-84A0-430A-9FCE-F5CA94C8B6E4}" srcOrd="1" destOrd="0" presId="urn:microsoft.com/office/officeart/2005/8/layout/hierarchy1"/>
    <dgm:cxn modelId="{EDAB573A-6980-4269-80CD-1125A6CB177E}" type="presParOf" srcId="{0FD82C7B-52B0-467D-B797-EB74F80B581C}" destId="{8102E4BB-1932-4E65-A5C2-E4A7C882675E}" srcOrd="2" destOrd="0" presId="urn:microsoft.com/office/officeart/2005/8/layout/hierarchy1"/>
    <dgm:cxn modelId="{2921DC53-0513-4BBB-9239-6B36E7BA08BB}" type="presParOf" srcId="{0FD82C7B-52B0-467D-B797-EB74F80B581C}" destId="{B6C8F942-AB29-4CF0-A395-3ED297B6D722}" srcOrd="3" destOrd="0" presId="urn:microsoft.com/office/officeart/2005/8/layout/hierarchy1"/>
    <dgm:cxn modelId="{B9703590-5198-4A8E-B24E-655D33995580}" type="presParOf" srcId="{B6C8F942-AB29-4CF0-A395-3ED297B6D722}" destId="{5D4D3E1A-01DA-4E68-B0AE-23E72041A796}" srcOrd="0" destOrd="0" presId="urn:microsoft.com/office/officeart/2005/8/layout/hierarchy1"/>
    <dgm:cxn modelId="{D3D7D741-1C8D-4A3F-9231-723E6FB5D363}" type="presParOf" srcId="{5D4D3E1A-01DA-4E68-B0AE-23E72041A796}" destId="{F65948E7-BE66-499C-86C7-D2597F5D8D38}" srcOrd="0" destOrd="0" presId="urn:microsoft.com/office/officeart/2005/8/layout/hierarchy1"/>
    <dgm:cxn modelId="{33E08493-08F9-48D0-9E7E-4689FEF6B9AF}" type="presParOf" srcId="{5D4D3E1A-01DA-4E68-B0AE-23E72041A796}" destId="{8A3E2699-130F-4CAD-856C-9A6E4676DD7D}" srcOrd="1" destOrd="0" presId="urn:microsoft.com/office/officeart/2005/8/layout/hierarchy1"/>
    <dgm:cxn modelId="{7631B67B-5242-4958-919D-C844319D0E83}" type="presParOf" srcId="{B6C8F942-AB29-4CF0-A395-3ED297B6D722}" destId="{13970720-D4C9-4049-943E-76BAD684DD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02E4BB-1932-4E65-A5C2-E4A7C882675E}">
      <dsp:nvSpPr>
        <dsp:cNvPr id="0" name=""/>
        <dsp:cNvSpPr/>
      </dsp:nvSpPr>
      <dsp:spPr>
        <a:xfrm>
          <a:off x="4078552" y="1526370"/>
          <a:ext cx="1527076" cy="5645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8761"/>
              </a:lnTo>
              <a:lnTo>
                <a:pt x="1527076" y="348761"/>
              </a:lnTo>
              <a:lnTo>
                <a:pt x="1527076" y="56453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6FD48-1420-4B28-9A85-479D57A878C9}">
      <dsp:nvSpPr>
        <dsp:cNvPr id="0" name=""/>
        <dsp:cNvSpPr/>
      </dsp:nvSpPr>
      <dsp:spPr>
        <a:xfrm>
          <a:off x="1845510" y="1526370"/>
          <a:ext cx="2233042" cy="578878"/>
        </a:xfrm>
        <a:custGeom>
          <a:avLst/>
          <a:gdLst/>
          <a:ahLst/>
          <a:cxnLst/>
          <a:rect l="0" t="0" r="0" b="0"/>
          <a:pathLst>
            <a:path>
              <a:moveTo>
                <a:pt x="2233042" y="0"/>
              </a:moveTo>
              <a:lnTo>
                <a:pt x="2233042" y="363108"/>
              </a:lnTo>
              <a:lnTo>
                <a:pt x="0" y="363108"/>
              </a:lnTo>
              <a:lnTo>
                <a:pt x="0" y="57887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6B893-C9A6-4154-ADF8-D71DE5EAE74C}">
      <dsp:nvSpPr>
        <dsp:cNvPr id="0" name=""/>
        <dsp:cNvSpPr/>
      </dsp:nvSpPr>
      <dsp:spPr>
        <a:xfrm>
          <a:off x="2547926" y="47359"/>
          <a:ext cx="3061251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</dsp:sp>
    <dsp:sp modelId="{EF574405-5E32-4FC2-A380-2BEE8FD24D74}">
      <dsp:nvSpPr>
        <dsp:cNvPr id="0" name=""/>
        <dsp:cNvSpPr/>
      </dsp:nvSpPr>
      <dsp:spPr>
        <a:xfrm>
          <a:off x="2806721" y="293214"/>
          <a:ext cx="3061251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БЮДЖЕТ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06721" y="293214"/>
        <a:ext cx="3061251" cy="1479011"/>
      </dsp:txXfrm>
    </dsp:sp>
    <dsp:sp modelId="{9F2BD460-9807-4766-9F19-B906E96D1494}">
      <dsp:nvSpPr>
        <dsp:cNvPr id="0" name=""/>
        <dsp:cNvSpPr/>
      </dsp:nvSpPr>
      <dsp:spPr>
        <a:xfrm>
          <a:off x="347341" y="2105248"/>
          <a:ext cx="2996338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E8BE9AD5-3FAB-4B2D-AFCF-1DDD2B64CBA6}">
      <dsp:nvSpPr>
        <dsp:cNvPr id="0" name=""/>
        <dsp:cNvSpPr/>
      </dsp:nvSpPr>
      <dsp:spPr>
        <a:xfrm>
          <a:off x="606135" y="2351103"/>
          <a:ext cx="2996338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ДОХОДЫ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бюджета - поступающие в бюджет денежные средства (налоги юридических и физических лиц, штрафы, административные платежи и сборы, финансовая помощь)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6135" y="2351103"/>
        <a:ext cx="2996338" cy="1479011"/>
      </dsp:txXfrm>
    </dsp:sp>
    <dsp:sp modelId="{F65948E7-BE66-499C-86C7-D2597F5D8D38}">
      <dsp:nvSpPr>
        <dsp:cNvPr id="0" name=""/>
        <dsp:cNvSpPr/>
      </dsp:nvSpPr>
      <dsp:spPr>
        <a:xfrm>
          <a:off x="3790392" y="2090902"/>
          <a:ext cx="3630473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</dsp:sp>
    <dsp:sp modelId="{8A3E2699-130F-4CAD-856C-9A6E4676DD7D}">
      <dsp:nvSpPr>
        <dsp:cNvPr id="0" name=""/>
        <dsp:cNvSpPr/>
      </dsp:nvSpPr>
      <dsp:spPr>
        <a:xfrm>
          <a:off x="4049187" y="2336757"/>
          <a:ext cx="3630473" cy="147901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                                                      бюджета - выплачиваемые из бюджета денежные средства (социальные выплаты населению, финансовое обеспечение госучреждений (образования, здравоохранения и др.), капитальное строительство и др.)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49187" y="2336757"/>
        <a:ext cx="3630473" cy="14790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187AAE7-EA20-48E7-B10D-829561628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37465FB-2605-475C-9085-6F95BEE0EF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7465FB-2605-475C-9085-6F95BEE0EFE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0DD7A-AC88-4FFE-A586-1ADDDDD4BD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636AE6-74F0-40E7-8E4D-7FAB12D0FA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5CEEA6-E382-4369-B293-1AA832360E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5465B-BF0B-428F-8018-236BE2B35D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07FD5-6879-4C15-901A-D581EE2713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4AA447-B0F8-4C3F-A515-5C89CEFC53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39F01-83A2-4A6E-A338-C401B47B33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FE1A19-2B13-4C8C-9731-1A40D547B1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F81433-FDE7-4E71-803D-14B04A5F8F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3D11A-5CB1-49F3-89DF-2A50EEDF0C6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CE3F9-614C-40E5-B8AC-CA8F2457B6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8F9CAE1-825A-4B49-A13A-A8587CB91F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379382" y="389106"/>
            <a:ext cx="9173182" cy="589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6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«Бюджет для граждан»</a:t>
            </a:r>
          </a:p>
          <a:p>
            <a:pPr algn="ctr">
              <a:defRPr/>
            </a:pPr>
            <a:r>
              <a:rPr lang="ru-RU" sz="36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 проекту </a:t>
            </a: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решения Совета </a:t>
            </a:r>
          </a:p>
          <a:p>
            <a:pPr algn="ctr">
              <a:defRPr/>
            </a:pP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муниципального образования </a:t>
            </a:r>
          </a:p>
          <a:p>
            <a:pPr algn="ctr">
              <a:defRPr/>
            </a:pP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«Родниковское городское поселение</a:t>
            </a:r>
          </a:p>
          <a:p>
            <a:pPr algn="ctr">
              <a:defRPr/>
            </a:pP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Родниковского муниципального района</a:t>
            </a:r>
          </a:p>
          <a:p>
            <a:pPr algn="ctr">
              <a:defRPr/>
            </a:pPr>
            <a:r>
              <a:rPr lang="ru-RU" sz="3600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Ивановской области»</a:t>
            </a:r>
          </a:p>
          <a:p>
            <a:pPr algn="ctr">
              <a:defRPr/>
            </a:pP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 бюджете Родниковского городского </a:t>
            </a:r>
          </a:p>
          <a:p>
            <a:pPr algn="ctr">
              <a:defRPr/>
            </a:pP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поселения на 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2026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 и на </a:t>
            </a:r>
          </a:p>
          <a:p>
            <a:pPr algn="ctr">
              <a:defRPr/>
            </a:pP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плановый период 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2027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 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2028 </a:t>
            </a:r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годов</a:t>
            </a:r>
            <a:r>
              <a:rPr lang="ru-RU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017" y="330740"/>
            <a:ext cx="9134272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Безвозмездные поступления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30766" y="904679"/>
            <a:ext cx="13132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(тыс. руб.)</a:t>
            </a:r>
            <a:endParaRPr lang="ru-RU" sz="1400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5370" y="1303508"/>
          <a:ext cx="9533106" cy="389885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31178"/>
                <a:gridCol w="2073696"/>
                <a:gridCol w="1837826"/>
                <a:gridCol w="1690406"/>
              </a:tblGrid>
              <a:tr h="7797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2026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2027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2028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9771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Объем межбюджетных трансфертов – всего:</a:t>
                      </a:r>
                      <a:endParaRPr lang="ru-RU" sz="18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192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841,5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275,8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56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388,9</a:t>
                      </a:r>
                    </a:p>
                  </a:txBody>
                  <a:tcPr marL="68580" marR="68580" marT="0" marB="0"/>
                </a:tc>
              </a:tr>
              <a:tr h="779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дотации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738,2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793, 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448 7</a:t>
                      </a:r>
                    </a:p>
                  </a:txBody>
                  <a:tcPr marL="68580" marR="68580" marT="0" marB="0"/>
                </a:tc>
              </a:tr>
              <a:tr h="7797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субсидии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128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764 ,5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940,2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940,2</a:t>
                      </a:r>
                    </a:p>
                  </a:txBody>
                  <a:tcPr marL="68580" marR="68580" marT="0" marB="0"/>
                </a:tc>
              </a:tr>
              <a:tr h="779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- иные межбюджетные трансферты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22 338,8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19 541,8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196" y="272375"/>
            <a:ext cx="92607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7030A0"/>
                </a:solidFill>
                <a:cs typeface="Times New Roman" pitchFamily="18" charset="0"/>
              </a:rPr>
              <a:t>Структура расходов бюджета Родниковского городского поселения  на 2026 год и на плановый период 2027 и 2028 годов</a:t>
            </a:r>
            <a:endParaRPr lang="ru-RU" sz="25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6927" y="1605063"/>
          <a:ext cx="9085634" cy="498746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05072"/>
                <a:gridCol w="1760177"/>
                <a:gridCol w="1688261"/>
                <a:gridCol w="1532124"/>
              </a:tblGrid>
              <a:tr h="8949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раздела классификации расходов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</a:tr>
              <a:tr h="35080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ОБЩЕГОСУДАРСТВЕННЫЕ ВОПРОСЫ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6 287,1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5 297,1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5 297,1</a:t>
                      </a:r>
                    </a:p>
                  </a:txBody>
                  <a:tcPr marL="9525" marR="9525" marT="9525" marB="0"/>
                </a:tc>
              </a:tr>
              <a:tr h="59124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2 774,8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2 774,8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2 774,8</a:t>
                      </a:r>
                    </a:p>
                  </a:txBody>
                  <a:tcPr marL="9525" marR="9525" marT="9525" marB="0"/>
                </a:tc>
              </a:tr>
              <a:tr h="35080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НАЦИОНАЛЬНАЯ ЭКОНОМИКА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184 727,0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184 356,7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176 906,4</a:t>
                      </a:r>
                    </a:p>
                  </a:txBody>
                  <a:tcPr marL="9525" marR="9525" marT="9525" marB="0"/>
                </a:tc>
              </a:tr>
              <a:tr h="39669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220 868,6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103 793,8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104 303,6</a:t>
                      </a:r>
                    </a:p>
                  </a:txBody>
                  <a:tcPr marL="9525" marR="9525" marT="9525" marB="0"/>
                </a:tc>
              </a:tr>
              <a:tr h="35080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ОХРАНА ОКРУЖАЮЩЕЙ СРЕДЫ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2 797,0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</a:tr>
              <a:tr h="35080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ОБРАЗОВАНИЕ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514,0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514,0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514,0</a:t>
                      </a:r>
                    </a:p>
                  </a:txBody>
                  <a:tcPr marL="9525" marR="9525" marT="9525" marB="0"/>
                </a:tc>
              </a:tr>
              <a:tr h="35080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КУЛЬТУРА, КИНЕМАТОГРАФИЯ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70 232,6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67 678,6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67 678,7</a:t>
                      </a:r>
                    </a:p>
                  </a:txBody>
                  <a:tcPr marL="9525" marR="9525" marT="9525" marB="0"/>
                </a:tc>
              </a:tr>
              <a:tr h="41668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СОЦИАЛЬНАЯ ПОЛИТИКА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36,0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36,0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36,0</a:t>
                      </a:r>
                    </a:p>
                  </a:txBody>
                  <a:tcPr marL="9525" marR="9525" marT="9525" marB="0"/>
                </a:tc>
              </a:tr>
              <a:tr h="41668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  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19 992,7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14 992,7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14 992,7</a:t>
                      </a:r>
                    </a:p>
                  </a:txBody>
                  <a:tcPr marL="9525" marR="9525" marT="9525" marB="0"/>
                </a:tc>
              </a:tr>
              <a:tr h="416681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Всего: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508 229,7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379 443,7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372 503,4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937772" y="1070048"/>
            <a:ext cx="13035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(тыс. руб.)</a:t>
            </a:r>
            <a:endParaRPr lang="ru-RU" sz="1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771525" y="1711325"/>
            <a:ext cx="9134475" cy="3084513"/>
          </a:xfrm>
        </p:spPr>
        <p:txBody>
          <a:bodyPr/>
          <a:lstStyle/>
          <a:p>
            <a:pPr algn="ctr">
              <a:buFont typeface="Georgia" pitchFamily="18" charset="0"/>
              <a:buNone/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Муниципальные программы</a:t>
            </a:r>
          </a:p>
        </p:txBody>
      </p:sp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52919" y="352830"/>
            <a:ext cx="9260731" cy="1086864"/>
          </a:xfrm>
        </p:spPr>
        <p:txBody>
          <a:bodyPr wrap="square" numCol="1" compatLnSpc="1">
            <a:prstTxWarp prst="textNoShape">
              <a:avLst/>
            </a:prstTxWarp>
            <a:noAutofit/>
          </a:bodyPr>
          <a:lstStyle/>
          <a:p>
            <a:pPr algn="ctr">
              <a:buFont typeface="Georgia" pitchFamily="18" charset="0"/>
              <a:buNone/>
              <a:defRPr/>
            </a:pPr>
            <a:r>
              <a:rPr lang="ru-RU" sz="25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бюджета Родниковского городского поселения, формируемые в рамках муниципальных программ</a:t>
            </a:r>
            <a:endParaRPr lang="ru-RU" sz="25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9" name="PubOvalCallout"/>
          <p:cNvSpPr>
            <a:spLocks noEditPoints="1" noChangeArrowheads="1"/>
          </p:cNvSpPr>
          <p:nvPr/>
        </p:nvSpPr>
        <p:spPr bwMode="auto">
          <a:xfrm>
            <a:off x="774308" y="2466868"/>
            <a:ext cx="2338917" cy="152876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1400" dirty="0">
              <a:solidFill>
                <a:srgbClr val="0000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5 – 472216,3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 тыс.руб.</a:t>
            </a:r>
            <a:endParaRPr lang="ru-RU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439" name="Text Box 14"/>
          <p:cNvSpPr txBox="1">
            <a:spLocks noChangeArrowheads="1"/>
          </p:cNvSpPr>
          <p:nvPr/>
        </p:nvSpPr>
        <p:spPr bwMode="auto">
          <a:xfrm>
            <a:off x="1702571" y="3571876"/>
            <a:ext cx="773912" cy="923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ru-RU" sz="1800" dirty="0" smtClean="0"/>
          </a:p>
          <a:p>
            <a:endParaRPr lang="ru-RU" dirty="0" smtClean="0"/>
          </a:p>
          <a:p>
            <a:r>
              <a:rPr lang="ru-RU" sz="1800" dirty="0" smtClean="0"/>
              <a:t>2026</a:t>
            </a:r>
            <a:endParaRPr lang="ru-RU" sz="1800" dirty="0"/>
          </a:p>
        </p:txBody>
      </p:sp>
      <p:sp>
        <p:nvSpPr>
          <p:cNvPr id="38930" name="Text Box 18"/>
          <p:cNvSpPr txBox="1">
            <a:spLocks noChangeArrowheads="1"/>
          </p:cNvSpPr>
          <p:nvPr/>
        </p:nvSpPr>
        <p:spPr bwMode="auto">
          <a:xfrm>
            <a:off x="506050" y="4834647"/>
            <a:ext cx="9046512" cy="36933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Доля расходов на реализацию программ в общей сумме расходов</a:t>
            </a:r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8441" name="AutoShape 26"/>
          <p:cNvSpPr>
            <a:spLocks noChangeArrowheads="1"/>
          </p:cNvSpPr>
          <p:nvPr/>
        </p:nvSpPr>
        <p:spPr bwMode="auto">
          <a:xfrm>
            <a:off x="1527243" y="5340485"/>
            <a:ext cx="1425614" cy="953311"/>
          </a:xfrm>
          <a:prstGeom prst="flowChartMagneticDisk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b="1" dirty="0" smtClean="0"/>
              <a:t>92,9</a:t>
            </a:r>
            <a:r>
              <a:rPr lang="en-US" dirty="0" smtClean="0"/>
              <a:t>%</a:t>
            </a:r>
            <a:endParaRPr lang="ru-RU" dirty="0"/>
          </a:p>
        </p:txBody>
      </p:sp>
      <p:sp>
        <p:nvSpPr>
          <p:cNvPr id="18442" name="AutoShape 28"/>
          <p:cNvSpPr>
            <a:spLocks noChangeArrowheads="1"/>
          </p:cNvSpPr>
          <p:nvPr/>
        </p:nvSpPr>
        <p:spPr bwMode="auto">
          <a:xfrm>
            <a:off x="7439248" y="5400087"/>
            <a:ext cx="1451834" cy="854798"/>
          </a:xfrm>
          <a:prstGeom prst="flowChartMagneticDisk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dirty="0" smtClean="0"/>
              <a:t>97,1%</a:t>
            </a:r>
            <a:endParaRPr lang="ru-RU" dirty="0"/>
          </a:p>
        </p:txBody>
      </p:sp>
      <p:sp>
        <p:nvSpPr>
          <p:cNvPr id="11" name="PubOvalCallout"/>
          <p:cNvSpPr>
            <a:spLocks noEditPoints="1" noChangeArrowheads="1"/>
          </p:cNvSpPr>
          <p:nvPr/>
        </p:nvSpPr>
        <p:spPr bwMode="auto">
          <a:xfrm>
            <a:off x="4062787" y="2414885"/>
            <a:ext cx="2338917" cy="152876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1400" dirty="0">
              <a:solidFill>
                <a:srgbClr val="0000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5 – 349149,9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тыс.руб.</a:t>
            </a:r>
            <a:endParaRPr lang="ru-RU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4953002" y="3643314"/>
            <a:ext cx="696521" cy="92333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ru-RU" sz="1800" dirty="0" smtClean="0"/>
          </a:p>
          <a:p>
            <a:endParaRPr lang="ru-RU" dirty="0" smtClean="0"/>
          </a:p>
          <a:p>
            <a:r>
              <a:rPr lang="ru-RU" sz="1800" dirty="0" smtClean="0"/>
              <a:t>2027</a:t>
            </a:r>
            <a:endParaRPr lang="ru-RU" sz="1800" dirty="0"/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908587" y="3934402"/>
            <a:ext cx="1310654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ru-RU" sz="1800" dirty="0" smtClean="0"/>
          </a:p>
          <a:p>
            <a:r>
              <a:rPr lang="ru-RU" sz="1800" dirty="0" smtClean="0"/>
              <a:t>2028</a:t>
            </a:r>
            <a:endParaRPr lang="ru-RU" sz="1800" dirty="0"/>
          </a:p>
        </p:txBody>
      </p:sp>
      <p:sp>
        <p:nvSpPr>
          <p:cNvPr id="14" name="PubOvalCallout"/>
          <p:cNvSpPr>
            <a:spLocks noEditPoints="1" noChangeArrowheads="1"/>
          </p:cNvSpPr>
          <p:nvPr/>
        </p:nvSpPr>
        <p:spPr bwMode="auto">
          <a:xfrm>
            <a:off x="7060728" y="2457140"/>
            <a:ext cx="2338917" cy="152876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endParaRPr lang="ru-RU" sz="1400" dirty="0">
              <a:solidFill>
                <a:srgbClr val="000000"/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5 – 361751,4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 smtClean="0">
                <a:solidFill>
                  <a:srgbClr val="000000"/>
                </a:solidFill>
                <a:latin typeface="Arial" charset="0"/>
              </a:rPr>
              <a:t>тыс.руб.</a:t>
            </a:r>
            <a:endParaRPr lang="ru-RU" sz="1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" name="AutoShape 26"/>
          <p:cNvSpPr>
            <a:spLocks noChangeArrowheads="1"/>
          </p:cNvSpPr>
          <p:nvPr/>
        </p:nvSpPr>
        <p:spPr bwMode="auto">
          <a:xfrm>
            <a:off x="4552545" y="5369668"/>
            <a:ext cx="1418570" cy="924129"/>
          </a:xfrm>
          <a:prstGeom prst="flowChartMagneticDisk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ru-RU" dirty="0" smtClean="0"/>
              <a:t>92,0</a:t>
            </a:r>
            <a:r>
              <a:rPr lang="en-US" dirty="0" smtClean="0"/>
              <a:t>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3425" y="311321"/>
            <a:ext cx="9172575" cy="56417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Перечень муниципальных программ 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Родниковского городского поселения  </a:t>
            </a: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4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год и на плановый период 2026 и 2027 годов</a:t>
            </a:r>
          </a:p>
        </p:txBody>
      </p:sp>
      <p:graphicFrame>
        <p:nvGraphicFramePr>
          <p:cNvPr id="108720" name="Group 176"/>
          <p:cNvGraphicFramePr>
            <a:graphicFrameLocks noGrp="1"/>
          </p:cNvGraphicFramePr>
          <p:nvPr>
            <p:ph type="tbl" idx="4294967295"/>
          </p:nvPr>
        </p:nvGraphicFramePr>
        <p:xfrm>
          <a:off x="155642" y="1579087"/>
          <a:ext cx="9416374" cy="4321643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307390"/>
                <a:gridCol w="5925702"/>
                <a:gridCol w="1081114"/>
                <a:gridCol w="1081114"/>
                <a:gridCol w="1021054"/>
              </a:tblGrid>
              <a:tr h="714500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 программы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rowSpan="2"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Финансовое обеспечение (тыс.руб.)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554712">
                <a:tc gridSpan="2"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 hMerge="1" v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6883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Благоустройство </a:t>
                      </a:r>
                      <a:r>
                        <a:rPr lang="ru-RU" sz="160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территории Родниковского городского </a:t>
                      </a:r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поселения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79 263,0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54 123,8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54 123,8</a:t>
                      </a:r>
                    </a:p>
                  </a:txBody>
                  <a:tcPr marL="9525" marR="9525" marT="9525" marB="0"/>
                </a:tc>
              </a:tr>
              <a:tr h="63637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Профилактика правонарушений и обеспечение безопасности граждан на территории Родниковского городского поселения 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173 907,0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193 239,7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205 841,1</a:t>
                      </a:r>
                    </a:p>
                  </a:txBody>
                  <a:tcPr marL="9525" marR="9525" marT="9525" marB="0"/>
                </a:tc>
              </a:tr>
              <a:tr h="56230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Формирование современной городской среды на территории  Родниковского</a:t>
                      </a:r>
                      <a:r>
                        <a:rPr lang="ru-RU" sz="1600" b="0" i="0" u="none" strike="noStrike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городского поселения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103 249,1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5 500,0</a:t>
                      </a:r>
                    </a:p>
                  </a:txBody>
                  <a:tcPr marL="9525" marR="9525" marT="9525" marB="0"/>
                </a:tc>
              </a:tr>
              <a:tr h="41918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Культурное </a:t>
                      </a:r>
                      <a:r>
                        <a:rPr lang="ru-RU" sz="160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пространство города </a:t>
                      </a:r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Родники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90 455,4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82 901,4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82 901,5</a:t>
                      </a:r>
                    </a:p>
                  </a:txBody>
                  <a:tcPr marL="9525" marR="9525" marT="9525" marB="0"/>
                </a:tc>
              </a:tr>
              <a:tr h="56230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Развитие </a:t>
                      </a:r>
                      <a:r>
                        <a:rPr lang="ru-RU" sz="160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жилищно-коммунального хозяйства в Родниковском городском </a:t>
                      </a:r>
                      <a:r>
                        <a:rPr lang="ru-RU" sz="1600" u="none" strike="noStrike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поселении</a:t>
                      </a:r>
                      <a:endParaRPr lang="ru-RU" sz="1600" b="0" i="0" u="none" strike="noStrike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25 341,9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13 385,0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13 385,0</a:t>
                      </a:r>
                    </a:p>
                  </a:txBody>
                  <a:tcPr marL="9525" marR="9525" marT="9525" marB="0"/>
                </a:tc>
              </a:tr>
              <a:tr h="40342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Итого расходов на реализацию программ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472216,3</a:t>
                      </a:r>
                      <a:endParaRPr lang="ru-RU" sz="160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349149,9</a:t>
                      </a:r>
                      <a:endParaRPr lang="ru-RU" sz="160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361751,4</a:t>
                      </a:r>
                      <a:endParaRPr lang="ru-RU" sz="160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0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1209" y="165371"/>
            <a:ext cx="87062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400" b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 fontAlgn="t"/>
            <a:r>
              <a:rPr lang="ru-RU" sz="2400" b="1" dirty="0" smtClean="0">
                <a:solidFill>
                  <a:srgbClr val="7030A0"/>
                </a:solidFill>
              </a:rPr>
              <a:t>«Благоустройство территории Родниковского городского поселения»</a:t>
            </a:r>
          </a:p>
          <a:p>
            <a:pPr algn="r" fontAlgn="t"/>
            <a:r>
              <a:rPr lang="ru-RU" sz="1600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(тыс. руб.)</a:t>
            </a:r>
            <a:endParaRPr lang="ru-RU" sz="1600" dirty="0" smtClean="0">
              <a:solidFill>
                <a:srgbClr val="7030A0"/>
              </a:solidFill>
            </a:endParaRPr>
          </a:p>
          <a:p>
            <a:pPr algn="ctr" fontAlgn="t"/>
            <a:endParaRPr lang="ru-RU" sz="2400" b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9107" y="1819071"/>
          <a:ext cx="9027270" cy="42153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99626"/>
                <a:gridCol w="1568039"/>
                <a:gridCol w="1530740"/>
                <a:gridCol w="1628865"/>
              </a:tblGrid>
              <a:tr h="43774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проекта </a:t>
                      </a:r>
                      <a:endParaRPr lang="ru-RU" sz="1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546738"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Ведомственный проект "Благоустройство"</a:t>
                      </a:r>
                      <a:endParaRPr lang="ru-RU" sz="1600" b="1" i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79 263,0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54 123,8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54 123,8</a:t>
                      </a:r>
                    </a:p>
                  </a:txBody>
                  <a:tcPr marL="9525" marR="9525" marT="9525" marB="0"/>
                </a:tc>
              </a:tr>
              <a:tr h="28224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i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 ведомственного проекта:</a:t>
                      </a:r>
                      <a:endParaRPr lang="ru-RU" sz="1600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b="1" i="0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b="1" i="0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b="1" i="0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  <a:tr h="437884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Организация благоустройства и озеленение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23 350,1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25 488,9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25 488,9</a:t>
                      </a:r>
                    </a:p>
                  </a:txBody>
                  <a:tcPr marL="9525" marR="9525" marT="9525" marB="0"/>
                </a:tc>
              </a:tr>
              <a:tr h="25278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Уборка территории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6 705,0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6 705,0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6 705,0</a:t>
                      </a:r>
                    </a:p>
                  </a:txBody>
                  <a:tcPr marL="9525" marR="9525" marT="9525" marB="0"/>
                </a:tc>
              </a:tr>
              <a:tr h="41815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Организация и содержание мест захоронения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3 752,1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3 752,1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3 752,1</a:t>
                      </a:r>
                    </a:p>
                  </a:txBody>
                  <a:tcPr marL="9525" marR="9525" marT="9525" marB="0"/>
                </a:tc>
              </a:tr>
              <a:tr h="646765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Организация мероприятий по санитарной очистке и оформлению города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43 705,1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16 276,0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16 276,0</a:t>
                      </a:r>
                    </a:p>
                  </a:txBody>
                  <a:tcPr marL="9525" marR="9525" marT="9525" marB="0"/>
                </a:tc>
              </a:tr>
              <a:tr h="334049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Организация мероприятий по содержанию мест захоронения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1 700,0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1 901,8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1 901,8</a:t>
                      </a:r>
                    </a:p>
                  </a:txBody>
                  <a:tcPr marL="9525" marR="9525" marT="9525" marB="0"/>
                </a:tc>
              </a:tr>
              <a:tr h="556853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Реализация мероприятий по борьбе с борщевиком Сосновского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5021" y="194553"/>
            <a:ext cx="881325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400" b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r" fontAlgn="t"/>
            <a:r>
              <a:rPr lang="ru-RU" sz="2400" b="1" dirty="0" smtClean="0">
                <a:solidFill>
                  <a:srgbClr val="7030A0"/>
                </a:solidFill>
              </a:rPr>
              <a:t>«Профилактика правонарушений и обеспечение безопасности граждан на территории Родниковского городского поселения»</a:t>
            </a:r>
            <a:r>
              <a:rPr lang="ru-RU" sz="2400" b="1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 </a:t>
            </a:r>
          </a:p>
          <a:p>
            <a:pPr algn="r" fontAlgn="t"/>
            <a:r>
              <a:rPr lang="ru-RU" sz="1600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(тыс. руб.)</a:t>
            </a:r>
            <a:endParaRPr lang="ru-RU" sz="1600" dirty="0" smtClean="0">
              <a:solidFill>
                <a:srgbClr val="7030A0"/>
              </a:solidFill>
            </a:endParaRPr>
          </a:p>
          <a:p>
            <a:pPr algn="ctr" fontAlgn="t"/>
            <a:endParaRPr lang="ru-RU" sz="2400" b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196" y="1692613"/>
          <a:ext cx="9289915" cy="318262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118698"/>
                <a:gridCol w="1156386"/>
                <a:gridCol w="1011889"/>
                <a:gridCol w="1002942"/>
              </a:tblGrid>
              <a:tr h="10246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ведомственного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63688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"Профилактика правонарушений"</a:t>
                      </a:r>
                      <a:endParaRPr lang="ru-RU" sz="1600" b="1" i="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1 624,8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1 624,8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1 624,8</a:t>
                      </a:r>
                    </a:p>
                  </a:txBody>
                  <a:tcPr marL="9525" marR="9525" marT="9525" marB="0"/>
                </a:tc>
              </a:tr>
              <a:tr h="54495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"Обеспечение мер пожарной безопасности в границах поселения"</a:t>
                      </a:r>
                      <a:endParaRPr lang="ru-RU" sz="1600" b="1" i="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1 150,0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1 150,0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1 150,0</a:t>
                      </a:r>
                    </a:p>
                  </a:txBody>
                  <a:tcPr marL="9525" marR="9525" marT="9525" marB="0"/>
                </a:tc>
              </a:tr>
              <a:tr h="60116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"Развитие уличного освещения"</a:t>
                      </a:r>
                      <a:endParaRPr lang="ru-RU" sz="1600" b="1" i="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26 379,0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31 250,0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31 759,8</a:t>
                      </a:r>
                    </a:p>
                  </a:txBody>
                  <a:tcPr marL="9525" marR="9525" marT="9525" marB="0"/>
                </a:tc>
              </a:tr>
              <a:tr h="54817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1" i="0" u="none" strike="noStrike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Ведомственный проект "Повышение безопасности дорожного движения</a:t>
                      </a:r>
                      <a:r>
                        <a:rPr lang="en-US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”</a:t>
                      </a:r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 </a:t>
                      </a:r>
                      <a:endParaRPr lang="ru-RU" sz="1600" b="1" i="0" u="none" strike="noStrike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144 753,1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159 214,8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171 306,4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5838" y="505838"/>
            <a:ext cx="90175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«Формирование современной городской среды»</a:t>
            </a:r>
          </a:p>
          <a:p>
            <a:pPr algn="ctr"/>
            <a:endParaRPr lang="ru-RU" sz="2400" b="1" dirty="0" smtClean="0">
              <a:solidFill>
                <a:srgbClr val="7030A0"/>
              </a:solidFill>
            </a:endParaRPr>
          </a:p>
          <a:p>
            <a:pPr algn="r"/>
            <a:r>
              <a:rPr lang="ru-RU" sz="1600" dirty="0" smtClean="0">
                <a:solidFill>
                  <a:srgbClr val="7030A0"/>
                </a:solidFill>
              </a:rPr>
              <a:t>(тыс. руб.)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2843" y="2003898"/>
          <a:ext cx="8540884" cy="344284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608814"/>
                <a:gridCol w="1310690"/>
                <a:gridCol w="1310690"/>
                <a:gridCol w="1310690"/>
              </a:tblGrid>
              <a:tr h="7782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</a:p>
                  </a:txBody>
                  <a:tcPr anchor="ctr" horzOverflow="overflow"/>
                </a:tc>
              </a:tr>
              <a:tr h="94358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Муниципальный проект "Формирование комфортной городской среды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97 035,6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</a:tr>
              <a:tr h="86052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"Благоустройство дворовых территорий"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5 713,5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5 000,0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5 000,0</a:t>
                      </a:r>
                    </a:p>
                  </a:txBody>
                  <a:tcPr marL="9525" marR="9525" marT="9525" marB="0"/>
                </a:tc>
              </a:tr>
              <a:tr h="86052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"Благоустройство территорий в рамках поддержки местных инициатив"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500,0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0740" y="136188"/>
            <a:ext cx="93190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«Культурное пространство города Родники»</a:t>
            </a:r>
          </a:p>
          <a:p>
            <a:pPr algn="r"/>
            <a:endParaRPr lang="ru-RU" sz="1600" dirty="0" smtClean="0">
              <a:solidFill>
                <a:srgbClr val="7030A0"/>
              </a:solidFill>
            </a:endParaRPr>
          </a:p>
          <a:p>
            <a:pPr algn="r"/>
            <a:r>
              <a:rPr lang="ru-RU" sz="1600" dirty="0" smtClean="0">
                <a:solidFill>
                  <a:srgbClr val="7030A0"/>
                </a:solidFill>
              </a:rPr>
              <a:t>(тыс. руб.)</a:t>
            </a:r>
            <a:endParaRPr lang="ru-RU" sz="1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2920" y="1573019"/>
          <a:ext cx="9435830" cy="36893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46865"/>
                <a:gridCol w="1402768"/>
                <a:gridCol w="1477158"/>
                <a:gridCol w="1509039"/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63527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Муниципальный проект "Семейные ценности и инфраструктура культуры"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</a:tr>
              <a:tr h="73952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"Организация досуга и обеспечение услугами организаций культуры"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51 722,0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50 768,7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50 768,7</a:t>
                      </a:r>
                    </a:p>
                  </a:txBody>
                  <a:tcPr marL="9525" marR="9525" marT="9525" marB="0"/>
                </a:tc>
              </a:tr>
              <a:tr h="68263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"Организация библиотечного обслуживания населения, комплектование и обеспечение сохранности книжных фондов"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18 424,0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16 839,9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16 840,0</a:t>
                      </a:r>
                    </a:p>
                  </a:txBody>
                  <a:tcPr marL="9525" marR="9525" marT="9525" marB="0"/>
                </a:tc>
              </a:tr>
              <a:tr h="45478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"Патриотическое воспитание детей и молодежи"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514,0</a:t>
                      </a:r>
                    </a:p>
                  </a:txBody>
                  <a:tcPr marL="9525" marR="9525" marT="9525" marB="0"/>
                </a:tc>
              </a:tr>
              <a:tr h="45478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"Обеспечение доступа к спортивным объектам"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19 778,8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14 778,8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14 778,8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0469" y="0"/>
            <a:ext cx="91537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400" b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 fontAlgn="t"/>
            <a:r>
              <a:rPr lang="ru-RU" sz="2400" b="1" dirty="0" smtClean="0">
                <a:solidFill>
                  <a:srgbClr val="7030A0"/>
                </a:solidFill>
              </a:rPr>
              <a:t>«Развитие жилищно-коммунального хозяйства в Родниковском городском поселении»</a:t>
            </a:r>
          </a:p>
          <a:p>
            <a:pPr algn="r" fontAlgn="t"/>
            <a:r>
              <a:rPr lang="ru-RU" sz="1600" i="1" dirty="0" smtClean="0">
                <a:solidFill>
                  <a:srgbClr val="7030A0"/>
                </a:solidFill>
                <a:cs typeface="Times New Roman" pitchFamily="18" charset="0"/>
              </a:rPr>
              <a:t>(тыс. руб.)</a:t>
            </a:r>
            <a:endParaRPr lang="ru-RU" sz="1600" i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2103" y="1448439"/>
          <a:ext cx="9387193" cy="361298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011695"/>
                <a:gridCol w="1064519"/>
                <a:gridCol w="1145443"/>
                <a:gridCol w="1165536"/>
              </a:tblGrid>
              <a:tr h="7889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 проекта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67495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"Развитие коммунальной инфраструктуры"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1 500,0</a:t>
                      </a:r>
                    </a:p>
                  </a:txBody>
                  <a:tcPr marL="9525" marR="9525" marT="9525" marB="0"/>
                </a:tc>
              </a:tr>
              <a:tr h="67495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"Организация содержания муниципального жилищного фонда"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10 423,4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10 385,0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10 385,0</a:t>
                      </a:r>
                    </a:p>
                  </a:txBody>
                  <a:tcPr marL="9525" marR="9525" marT="9525" marB="0"/>
                </a:tc>
              </a:tr>
              <a:tr h="799205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"Стимулирование развития жилищного строительства"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14 118,5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</a:tr>
              <a:tr h="674953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Ведомственный проект "Комплексная система обращения с твердыми коммунальными отходами"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1 500,0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5838" y="252919"/>
            <a:ext cx="88716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7030A0"/>
                </a:solidFill>
              </a:rPr>
              <a:t>Непрограммные</a:t>
            </a:r>
            <a:r>
              <a:rPr lang="ru-RU" sz="2400" b="1" dirty="0" smtClean="0">
                <a:solidFill>
                  <a:srgbClr val="7030A0"/>
                </a:solidFill>
              </a:rPr>
              <a:t> направления деятельности</a:t>
            </a:r>
          </a:p>
          <a:p>
            <a:pPr algn="r"/>
            <a:r>
              <a:rPr lang="ru-RU" sz="1600" dirty="0" smtClean="0">
                <a:solidFill>
                  <a:srgbClr val="7030A0"/>
                </a:solidFill>
              </a:rPr>
              <a:t>(тыс. руб.)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5915" y="1196499"/>
          <a:ext cx="9367738" cy="324904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24536"/>
                <a:gridCol w="1060315"/>
                <a:gridCol w="904672"/>
                <a:gridCol w="778215"/>
              </a:tblGrid>
              <a:tr h="8171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2028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651753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Реализация отдельных полномочий органов местного самоуправления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29 571,8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24 842,1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5 300,3</a:t>
                      </a:r>
                    </a:p>
                  </a:txBody>
                  <a:tcPr marL="9525" marR="9525" marT="9525" marB="0"/>
                </a:tc>
              </a:tr>
              <a:tr h="62257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Обеспечение деятельности органов местного самоуправления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3 162,1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3 162,1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3 162,1</a:t>
                      </a:r>
                    </a:p>
                  </a:txBody>
                  <a:tcPr marL="9525" marR="9525" marT="9525" marB="0"/>
                </a:tc>
              </a:tr>
              <a:tr h="49611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Межбюджетные трансферты местным бюджетам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2 279,6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2 279,6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2 279,6</a:t>
                      </a:r>
                    </a:p>
                  </a:txBody>
                  <a:tcPr marL="9525" marR="9525" marT="9525" marB="0"/>
                </a:tc>
              </a:tr>
              <a:tr h="661481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Управление резервными средствами и муниципальным долгом местного бюджета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710119" y="1177047"/>
          <a:ext cx="8268511" cy="3881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0558" y="486383"/>
            <a:ext cx="40948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ЧТО ТАКОЕ БЮДЖЕТ?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19250" y="5378450"/>
            <a:ext cx="590391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ДЕФИЦИТ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расходов бюджета над его доходами</a:t>
            </a:r>
          </a:p>
          <a:p>
            <a:pPr eaLnBrk="0" hangingPunct="0"/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ПРОФИЦИТ</a:t>
            </a:r>
            <a:r>
              <a:rPr lang="ru-RU" sz="1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бюджета - превышение доходов бюджета над его расходами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72374" y="525419"/>
            <a:ext cx="9251005" cy="563231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anchor="ctr">
            <a:spAutoFit/>
          </a:bodyPr>
          <a:lstStyle/>
          <a:p>
            <a:pPr algn="just" eaLnBrk="0" hangingPunct="0">
              <a:tabLst>
                <a:tab pos="457200" algn="l"/>
              </a:tabLst>
              <a:defRPr/>
            </a:pP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Пунктом 3 статьи 5 решения о бюджете Родниковского городского поселения предусмотрен общий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 условно утвержденных расходов:</a:t>
            </a:r>
          </a:p>
          <a:p>
            <a:pPr algn="just" eaLnBrk="0" hangingPunct="0">
              <a:buFont typeface="Wingdings" pitchFamily="2" charset="2"/>
              <a:buChar char="ü"/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на 2027 год – 9 000 000,0 руб.;                     </a:t>
            </a:r>
          </a:p>
          <a:p>
            <a:pPr algn="just" eaLnBrk="0" hangingPunct="0">
              <a:buFont typeface="Wingdings" pitchFamily="2" charset="2"/>
              <a:buChar char="ü"/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на 2028 год – 17 809 000,0 руб.</a:t>
            </a:r>
          </a:p>
          <a:p>
            <a:pPr algn="just" eaLnBrk="0" hangingPunct="0">
              <a:tabLst>
                <a:tab pos="457200" algn="l"/>
              </a:tabLst>
              <a:defRPr/>
            </a:pP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Статьей 8 решения о бюджете определен верхний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предел муниципального долга муниципального образования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«Родниковское городское поселение Родниковского муниципального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района Ивановской области»</a:t>
            </a:r>
          </a:p>
          <a:p>
            <a:pPr algn="just" eaLnBrk="0" hangingPunct="0"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 состоянию на 01 января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2027 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 в сумме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0,0 тыс</a:t>
            </a:r>
            <a:r>
              <a:rPr lang="ru-RU" sz="2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 руб., в том числе  по муниципальным гарантиям  в сумме 0,0 тыс. руб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 </a:t>
            </a: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	по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состоянию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 января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2028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 в сумме 0,0 тыс. руб., в том числе  по муниципальным гарантиям  в сумме 0,0 тыс. руб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	по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состоянию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 января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2029 </a:t>
            </a:r>
            <a:r>
              <a:rPr lang="ru-RU" sz="2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 в сумме 0,0 тыс. руб., в том числе  по муниципальным гарантиям  в сумме 0,0 тыс. руб.</a:t>
            </a:r>
          </a:p>
          <a:p>
            <a:pPr algn="just" eaLnBrk="0" hangingPunct="0">
              <a:tabLst>
                <a:tab pos="457200" algn="l"/>
              </a:tabLst>
              <a:defRPr/>
            </a:pP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endParaRPr lang="ru-RU" sz="20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 eaLnBrk="0" hangingPunct="0">
              <a:tabLst>
                <a:tab pos="457200" algn="l"/>
              </a:tabLst>
              <a:defRPr/>
            </a:pPr>
            <a:endParaRPr lang="ru-RU" sz="2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449421" y="260648"/>
            <a:ext cx="7443059" cy="72008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Контактная информация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9379" y="1663430"/>
            <a:ext cx="909536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«Бюджет для граждан»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подготовлен Финансовым управлением 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Администрации Родниковского муниципального района Ивановской области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Тел. 8(49336)2-19-37</a:t>
            </a:r>
          </a:p>
          <a:p>
            <a:pPr algn="ctr"/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Информацию о бюджете можно получить на официальном сайте Родниковского муниципального района  </a:t>
            </a:r>
          </a:p>
          <a:p>
            <a:pPr algn="ctr"/>
            <a:r>
              <a:rPr lang="en-US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https://rodniki-37.ru/samoupr/sovet_gorodskogo_poseleniya/normativno_pravovye_akty/19317/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78027" y="437741"/>
            <a:ext cx="58585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Гражданин и его участие в бюджетном процессе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Схема 8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51754" y="1099227"/>
            <a:ext cx="4309354" cy="5291846"/>
          </a:xfrm>
          <a:prstGeom prst="rect">
            <a:avLst/>
          </a:prstGeom>
          <a:solidFill>
            <a:schemeClr val="accent1"/>
          </a:solidFill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826868" y="2229615"/>
          <a:ext cx="3414409" cy="2311282"/>
        </p:xfrm>
        <a:graphic>
          <a:graphicData uri="http://schemas.openxmlformats.org/drawingml/2006/table">
            <a:tbl>
              <a:tblPr/>
              <a:tblGrid>
                <a:gridCol w="3414409"/>
              </a:tblGrid>
              <a:tr h="119092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</a:rPr>
                        <a:t>Публичные слушания по проекту бюджета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036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</a:rPr>
                        <a:t>Публичные слушания по отчету об исполнении бюджета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4791" y="486382"/>
            <a:ext cx="64397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Поступления формирующие доходную часть бюджета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82494" y="1322962"/>
            <a:ext cx="8151778" cy="5056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18289" y="223736"/>
            <a:ext cx="8638397" cy="787941"/>
          </a:xfrm>
        </p:spPr>
        <p:txBody>
          <a:bodyPr anchor="ctr">
            <a:normAutofit fontScale="90000"/>
          </a:bodyPr>
          <a:lstStyle/>
          <a:p>
            <a:pPr algn="ctr" hangingPunct="0"/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направления  бюджетной и налоговой политики на 2026 год и на плановый период 2027 -2028 годов</a:t>
            </a:r>
            <a: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chemeClr val="tx1"/>
                </a:solidFill>
              </a:rPr>
              <a:t> </a:t>
            </a:r>
            <a:br>
              <a:rPr lang="ru-RU" sz="4000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18288" y="827878"/>
            <a:ext cx="921209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None/>
            </a:pPr>
            <a:endParaRPr lang="ru-RU" sz="1400" b="1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None/>
            </a:pPr>
            <a:endParaRPr lang="ru-RU" sz="1400" b="1" dirty="0" smtClean="0">
              <a:solidFill>
                <a:srgbClr val="7030A0"/>
              </a:solidFill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b="1" u="sng" dirty="0" smtClean="0">
                <a:solidFill>
                  <a:srgbClr val="7030A0"/>
                </a:solidFill>
                <a:cs typeface="Times New Roman" pitchFamily="18" charset="0"/>
              </a:rPr>
              <a:t>Основные направления налоговой политики:</a:t>
            </a:r>
          </a:p>
          <a:p>
            <a:pPr hangingPunct="0"/>
            <a:r>
              <a:rPr lang="ru-RU" sz="1400" b="1" dirty="0" smtClean="0"/>
              <a:t>-  укрепление доходной базы бюджета поселения за счет наращивания стабильных доходных источников и мобилизации в бюджет имеющихся резервов;</a:t>
            </a:r>
          </a:p>
          <a:p>
            <a:pPr hangingPunct="0"/>
            <a:r>
              <a:rPr lang="ru-RU" sz="1400" b="1" dirty="0" smtClean="0"/>
              <a:t>- обеспечение полноты уплаты налогов, сокращение задолженности и применение полного комплекса мер принудительного взыскания задолженности;</a:t>
            </a:r>
          </a:p>
          <a:p>
            <a:pPr hangingPunct="0"/>
            <a:r>
              <a:rPr lang="ru-RU" sz="1400" b="1" dirty="0" smtClean="0"/>
              <a:t>-  обеспечение эффективного использования муниципального имущества и земельных ресурсов;</a:t>
            </a:r>
          </a:p>
          <a:p>
            <a:pPr hangingPunct="0"/>
            <a:r>
              <a:rPr lang="ru-RU" sz="1400" b="1" dirty="0" smtClean="0"/>
              <a:t>- проведение оценки налоговых расходов, включающей оценку бюджетной, экономической и социальной эффективности по местным налогам; </a:t>
            </a:r>
          </a:p>
          <a:p>
            <a:pPr hangingPunct="0">
              <a:buFontTx/>
              <a:buChar char="-"/>
            </a:pPr>
            <a:r>
              <a:rPr lang="ru-RU" sz="1400" b="1" dirty="0" smtClean="0"/>
              <a:t>проведение оценки  влияния предоставленных налоговых преференций на достижение целей социально-экономической политики Родниковского городского поселения</a:t>
            </a:r>
          </a:p>
          <a:p>
            <a:pPr algn="just" hangingPunct="0"/>
            <a:r>
              <a:rPr lang="ru-RU" sz="1400" b="1" dirty="0" smtClean="0"/>
              <a:t>	</a:t>
            </a:r>
          </a:p>
          <a:p>
            <a:pPr hangingPunct="0"/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1400" b="1" u="sng" dirty="0" smtClean="0">
                <a:solidFill>
                  <a:srgbClr val="7030A0"/>
                </a:solidFill>
                <a:cs typeface="Times New Roman" pitchFamily="18" charset="0"/>
              </a:rPr>
              <a:t>Основные направления бюджетной политики:</a:t>
            </a:r>
          </a:p>
          <a:p>
            <a:pPr hangingPunct="0"/>
            <a:r>
              <a:rPr lang="ru-RU" sz="1400" b="1" dirty="0" smtClean="0"/>
              <a:t>- формирование расходных обязательств с учетом </a:t>
            </a:r>
            <a:r>
              <a:rPr lang="ru-RU" sz="1400" b="1" dirty="0" err="1" smtClean="0"/>
              <a:t>приоритизации</a:t>
            </a:r>
            <a:r>
              <a:rPr lang="ru-RU" sz="1400" b="1" dirty="0" smtClean="0"/>
              <a:t> действующих расходных обязательств;</a:t>
            </a:r>
          </a:p>
          <a:p>
            <a:pPr hangingPunct="0"/>
            <a:r>
              <a:rPr lang="ru-RU" sz="1400" b="1" dirty="0" smtClean="0"/>
              <a:t> - не установление расходных обязательств, не связанных с решением вопросов, отнесенных Конституцией Российской Федерации и федеральными законами к полномочиям органов местного самоуправления поселений;</a:t>
            </a:r>
          </a:p>
          <a:p>
            <a:pPr hangingPunct="1"/>
            <a:r>
              <a:rPr lang="ru-RU" sz="1400" b="1" dirty="0" smtClean="0"/>
              <a:t>- осуществление работы, направленной на привлечение средств бюджетов федерального и </a:t>
            </a:r>
            <a:r>
              <a:rPr lang="ru-RU" sz="1400" b="1" dirty="0" err="1" smtClean="0"/>
              <a:t>субъектового</a:t>
            </a:r>
            <a:r>
              <a:rPr lang="ru-RU" sz="1400" b="1" dirty="0" smtClean="0"/>
              <a:t> уровней  на решение вопросов местного значения для сокращения нагрузки на бюджет поселения, в том числе путем участия в федеральных или региональных проектах и программах, а также выполнение условий </a:t>
            </a:r>
            <a:r>
              <a:rPr lang="ru-RU" sz="1400" b="1" dirty="0" err="1" smtClean="0"/>
              <a:t>софинансирования</a:t>
            </a:r>
            <a:r>
              <a:rPr lang="ru-RU" sz="1400" b="1" dirty="0" smtClean="0"/>
              <a:t> к средствам вышестоящих бюджетов;</a:t>
            </a:r>
          </a:p>
          <a:p>
            <a:pPr hangingPunct="1"/>
            <a:r>
              <a:rPr lang="ru-RU" sz="1400" b="1" dirty="0" smtClean="0"/>
              <a:t>- обеспечение прозрачности (открытости) бюджета поселения за счет размещения и предоставления информации на едином портале бюджетной системы Российской Федерации.</a:t>
            </a:r>
          </a:p>
          <a:p>
            <a:pPr algn="just"/>
            <a:endParaRPr lang="ru-RU" sz="1400" u="sng" dirty="0" smtClean="0">
              <a:solidFill>
                <a:srgbClr val="7030A0"/>
              </a:solidFill>
              <a:cs typeface="Times New Roman" pitchFamily="18" charset="0"/>
            </a:endParaRPr>
          </a:p>
          <a:p>
            <a:endParaRPr lang="ru-RU" sz="1400" dirty="0" smtClean="0">
              <a:cs typeface="Times New Roman" pitchFamily="18" charset="0"/>
            </a:endParaRPr>
          </a:p>
          <a:p>
            <a:endParaRPr lang="ru-RU" sz="1400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11678" y="291831"/>
          <a:ext cx="8511701" cy="2243328"/>
        </p:xfrm>
        <a:graphic>
          <a:graphicData uri="http://schemas.openxmlformats.org/drawingml/2006/table">
            <a:tbl>
              <a:tblPr/>
              <a:tblGrid>
                <a:gridCol w="8511701"/>
              </a:tblGrid>
              <a:tr h="2522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500" b="1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Основные характеристики </a:t>
                      </a:r>
                    </a:p>
                  </a:txBody>
                  <a:tcPr marL="47549" marR="4754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05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500" b="1" kern="120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бюджета Родниковского городского поселения </a:t>
                      </a:r>
                      <a:endParaRPr kumimoji="0" lang="ru-RU" sz="2500" b="1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500" b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2026 год и на плановый период 2027 и 2028 годов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2500" b="1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7549" marR="4754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93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600" b="1" kern="1200" dirty="0" smtClean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Times New Roman" pitchFamily="18" charset="0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b="1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ТЫС.РУБ.</a:t>
                      </a:r>
                      <a:endParaRPr kumimoji="0" lang="ru-RU" sz="1200" b="1" kern="12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47549" marR="47549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71209" y="2684835"/>
          <a:ext cx="8910535" cy="2342244"/>
        </p:xfrm>
        <a:graphic>
          <a:graphicData uri="http://schemas.openxmlformats.org/drawingml/2006/table">
            <a:tbl>
              <a:tblPr/>
              <a:tblGrid>
                <a:gridCol w="3213193"/>
                <a:gridCol w="1958560"/>
                <a:gridCol w="1869391"/>
                <a:gridCol w="1869391"/>
              </a:tblGrid>
              <a:tr h="441836">
                <a:tc rowSpan="2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Проект бюджета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3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2026 год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2027 год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2028 год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74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Доходы – всего: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479320,7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388443,7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390312,4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38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Расходы - всего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508229,7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388443,7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390312,4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351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Дефицит (-), профицит (+)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-28909,0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kern="12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51819" marR="518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39302" y="223838"/>
            <a:ext cx="8005864" cy="126449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800" dirty="0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Родниковского  городского поселения в 2026 году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idx="4294967295"/>
          </p:nvPr>
        </p:nvGraphicFramePr>
        <p:xfrm>
          <a:off x="476656" y="1468877"/>
          <a:ext cx="8784954" cy="4888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70479" y="476655"/>
            <a:ext cx="8636168" cy="749032"/>
          </a:xfrm>
        </p:spPr>
        <p:txBody>
          <a:bodyPr>
            <a:normAutofit fontScale="90000"/>
          </a:bodyPr>
          <a:lstStyle/>
          <a:p>
            <a:r>
              <a:rPr lang="ru-RU" b="0" i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бюджета Родниковского городского поселения 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Налоговые доходы бюджета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Родниковского городского поселения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Налоговые доходы бюджета Родниковского городского поселения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4294967295"/>
          </p:nvPr>
        </p:nvGraphicFramePr>
        <p:xfrm>
          <a:off x="340468" y="1750979"/>
          <a:ext cx="9182912" cy="455350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33093"/>
                <a:gridCol w="1929571"/>
                <a:gridCol w="2022461"/>
                <a:gridCol w="1897787"/>
              </a:tblGrid>
              <a:tr h="496657">
                <a:tc>
                  <a:txBody>
                    <a:bodyPr/>
                    <a:lstStyle/>
                    <a:p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2028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6344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264 079,5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286 249,1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309 735,5</a:t>
                      </a:r>
                    </a:p>
                  </a:txBody>
                  <a:tcPr marL="17780" marR="17780" marT="0" marB="0"/>
                </a:tc>
              </a:tr>
              <a:tr h="84215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6 178,7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8 711,7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8 980,9</a:t>
                      </a:r>
                    </a:p>
                  </a:txBody>
                  <a:tcPr marL="17780" marR="17780" marT="0" marB="0"/>
                </a:tc>
              </a:tr>
              <a:tr h="4429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Налоги на совокупный доход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17780" marR="17780" marT="0" marB="0"/>
                </a:tc>
              </a:tr>
              <a:tr h="4429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6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имущество, всего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12 052,0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12 052,0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12 052,0</a:t>
                      </a:r>
                    </a:p>
                  </a:txBody>
                  <a:tcPr marL="17780" marR="17780" marT="0" marB="0"/>
                </a:tc>
              </a:tr>
              <a:tr h="6901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</a:t>
                      </a: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имущество физических лиц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7000,0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7 000,0</a:t>
                      </a:r>
                    </a:p>
                  </a:txBody>
                  <a:tcPr marL="17780" marR="17780" marT="0" marB="0"/>
                </a:tc>
              </a:tr>
              <a:tr h="502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lang="ru-RU" sz="1600" b="1" i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5 052,0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5 052,0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5 052,0</a:t>
                      </a:r>
                    </a:p>
                  </a:txBody>
                  <a:tcPr marL="17780" marR="17780" marT="0" marB="0"/>
                </a:tc>
              </a:tr>
              <a:tr h="50207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282 310,2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307 012,8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330 768,4</a:t>
                      </a: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200420" y="1313234"/>
            <a:ext cx="11965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prstClr val="black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Times New Roman" pitchFamily="18" charset="0"/>
              </a:rPr>
              <a:t>(тыс. руб.)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54477" y="515566"/>
            <a:ext cx="881325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7030A0"/>
                </a:solidFill>
                <a:cs typeface="Times New Roman" pitchFamily="18" charset="0"/>
              </a:rPr>
              <a:t>Неналоговые доходы бюджета </a:t>
            </a:r>
          </a:p>
          <a:p>
            <a:pPr algn="ctr"/>
            <a:r>
              <a:rPr lang="ru-RU" sz="2500" b="1" dirty="0" smtClean="0">
                <a:solidFill>
                  <a:srgbClr val="7030A0"/>
                </a:solidFill>
                <a:cs typeface="Times New Roman" pitchFamily="18" charset="0"/>
              </a:rPr>
              <a:t>Родниковского городского поселения</a:t>
            </a:r>
            <a:endParaRPr lang="ru-RU" sz="2500" b="1" dirty="0">
              <a:solidFill>
                <a:srgbClr val="7030A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18291" y="2091451"/>
          <a:ext cx="9027266" cy="365775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959158"/>
                <a:gridCol w="1712067"/>
                <a:gridCol w="1634247"/>
                <a:gridCol w="1721794"/>
              </a:tblGrid>
              <a:tr h="678547">
                <a:tc>
                  <a:txBody>
                    <a:bodyPr/>
                    <a:lstStyle/>
                    <a:p>
                      <a:pPr algn="just"/>
                      <a:endParaRPr lang="ru-RU" sz="1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2028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 anchor="ctr"/>
                </a:tc>
              </a:tr>
              <a:tr h="1098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5 190,0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5 190,0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3 190,0</a:t>
                      </a:r>
                    </a:p>
                  </a:txBody>
                  <a:tcPr marL="17780" marR="17780" marT="0" marB="0"/>
                </a:tc>
              </a:tr>
              <a:tr h="50883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1 540,0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1 540,0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1 540,0</a:t>
                      </a:r>
                    </a:p>
                  </a:txBody>
                  <a:tcPr marL="17780" marR="17780" marT="0" marB="0"/>
                </a:tc>
              </a:tr>
              <a:tr h="6614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50,0</a:t>
                      </a:r>
                      <a:endParaRPr lang="ru-RU" sz="16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50,0</a:t>
                      </a:r>
                      <a:endParaRPr lang="ru-RU" sz="16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rgbClr val="7030A0"/>
                          </a:solidFill>
                          <a:latin typeface="Times New Roman"/>
                        </a:rPr>
                        <a:t>50,0</a:t>
                      </a:r>
                      <a:endParaRPr lang="ru-RU" sz="1600" b="1" i="0" u="none" strike="noStrike" dirty="0">
                        <a:solidFill>
                          <a:srgbClr val="7030A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7102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r>
                        <a:rPr lang="ru-RU" sz="1800" b="1" dirty="0"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endParaRPr lang="ru-RU" sz="1800" b="1" dirty="0"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6780,0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6 780,0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4 780,0</a:t>
                      </a: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908589" y="1731524"/>
            <a:ext cx="13035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smtClean="0">
                <a:solidFill>
                  <a:srgbClr val="7030A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cs typeface="Times New Roman" pitchFamily="18" charset="0"/>
              </a:rPr>
              <a:t>(тыс. руб.)</a:t>
            </a:r>
            <a:endParaRPr lang="ru-RU" sz="1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6614</TotalTime>
  <Words>1350</Words>
  <Application>Microsoft Office PowerPoint</Application>
  <PresentationFormat>Лист A4 (210x297 мм)</PresentationFormat>
  <Paragraphs>432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   Основные направления  бюджетной и налоговой политики на 2026 год и на плановый период 2027 -2028 годов   </vt:lpstr>
      <vt:lpstr>Слайд 6</vt:lpstr>
      <vt:lpstr> Структура доходов бюджета Родниковского  городского поселения в 2026 году</vt:lpstr>
      <vt:lpstr>Доходы бюджета Родниковского городского поселения                                                                                           Налоговые доходы бюджета  Родниковского городского поселения                                                                                          Налоговые доходы бюджета Родниковского городского поселения </vt:lpstr>
      <vt:lpstr>Слайд 9</vt:lpstr>
      <vt:lpstr>Слайд 10</vt:lpstr>
      <vt:lpstr>Слайд 11</vt:lpstr>
      <vt:lpstr>Расходы бюджета Родниковского городского поселения, формируемые в рамках муниципальных программ</vt:lpstr>
      <vt:lpstr>             Перечень муниципальных программ  Родниковского городского поселения             год и на плановый период 2026 и 2027 годов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на 2014 год</dc:title>
  <dc:creator>user</dc:creator>
  <cp:lastModifiedBy>ObolenskayaVN</cp:lastModifiedBy>
  <cp:revision>794</cp:revision>
  <dcterms:created xsi:type="dcterms:W3CDTF">2013-10-23T10:56:41Z</dcterms:created>
  <dcterms:modified xsi:type="dcterms:W3CDTF">2025-11-21T08:10:22Z</dcterms:modified>
</cp:coreProperties>
</file>