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46"/>
  </p:notesMasterIdLst>
  <p:sldIdLst>
    <p:sldId id="256" r:id="rId2"/>
    <p:sldId id="308" r:id="rId3"/>
    <p:sldId id="363" r:id="rId4"/>
    <p:sldId id="364" r:id="rId5"/>
    <p:sldId id="362" r:id="rId6"/>
    <p:sldId id="365" r:id="rId7"/>
    <p:sldId id="366" r:id="rId8"/>
    <p:sldId id="380" r:id="rId9"/>
    <p:sldId id="374" r:id="rId10"/>
    <p:sldId id="283" r:id="rId11"/>
    <p:sldId id="299" r:id="rId12"/>
    <p:sldId id="288" r:id="rId13"/>
    <p:sldId id="361" r:id="rId14"/>
    <p:sldId id="320" r:id="rId15"/>
    <p:sldId id="321" r:id="rId16"/>
    <p:sldId id="367" r:id="rId17"/>
    <p:sldId id="292" r:id="rId18"/>
    <p:sldId id="353" r:id="rId19"/>
    <p:sldId id="294" r:id="rId20"/>
    <p:sldId id="323" r:id="rId21"/>
    <p:sldId id="305" r:id="rId22"/>
    <p:sldId id="369" r:id="rId23"/>
    <p:sldId id="326" r:id="rId24"/>
    <p:sldId id="370" r:id="rId25"/>
    <p:sldId id="381" r:id="rId26"/>
    <p:sldId id="333" r:id="rId27"/>
    <p:sldId id="373" r:id="rId28"/>
    <p:sldId id="334" r:id="rId29"/>
    <p:sldId id="372" r:id="rId30"/>
    <p:sldId id="336" r:id="rId31"/>
    <p:sldId id="371" r:id="rId32"/>
    <p:sldId id="377" r:id="rId33"/>
    <p:sldId id="378" r:id="rId34"/>
    <p:sldId id="341" r:id="rId35"/>
    <p:sldId id="342" r:id="rId36"/>
    <p:sldId id="343" r:id="rId37"/>
    <p:sldId id="375" r:id="rId38"/>
    <p:sldId id="344" r:id="rId39"/>
    <p:sldId id="376" r:id="rId40"/>
    <p:sldId id="382" r:id="rId41"/>
    <p:sldId id="379" r:id="rId42"/>
    <p:sldId id="383" r:id="rId43"/>
    <p:sldId id="324" r:id="rId44"/>
    <p:sldId id="325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7C80"/>
    <a:srgbClr val="FFCC66"/>
    <a:srgbClr val="33CCFF"/>
    <a:srgbClr val="CC99FF"/>
    <a:srgbClr val="0000FF"/>
    <a:srgbClr val="482799"/>
    <a:srgbClr val="FFFF66"/>
    <a:srgbClr val="00FF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9643" autoAdjust="0"/>
  </p:normalViewPr>
  <p:slideViewPr>
    <p:cSldViewPr>
      <p:cViewPr>
        <p:scale>
          <a:sx n="80" d="100"/>
          <a:sy n="80" d="100"/>
        </p:scale>
        <p:origin x="-1878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view3D>
      <c:rotX val="20"/>
      <c:rotY val="50"/>
      <c:perspective val="30"/>
    </c:view3D>
    <c:plotArea>
      <c:layout>
        <c:manualLayout>
          <c:layoutTarget val="inner"/>
          <c:xMode val="edge"/>
          <c:yMode val="edge"/>
          <c:x val="0.1171683369124316"/>
          <c:y val="0"/>
          <c:w val="0.7077507754712478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1"/>
            <c:spPr>
              <a:solidFill>
                <a:srgbClr val="FF8484"/>
              </a:solidFill>
            </c:spPr>
          </c:dPt>
          <c:dPt>
            <c:idx val="2"/>
            <c:spPr>
              <a:gradFill>
                <a:gsLst>
                  <a:gs pos="0">
                    <a:srgbClr val="FFCC66"/>
                  </a:gs>
                  <a:gs pos="50000">
                    <a:srgbClr val="FF8484">
                      <a:tint val="44500"/>
                      <a:satMod val="160000"/>
                    </a:srgbClr>
                  </a:gs>
                  <a:gs pos="100000">
                    <a:srgbClr val="FF8484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Lbls>
            <c:dLbl>
              <c:idx val="2"/>
              <c:layout>
                <c:manualLayout>
                  <c:x val="0.11233693919101242"/>
                  <c:y val="0.14529009531703327"/>
                </c:manualLayout>
              </c:layout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97.2</c:v>
                </c:pt>
                <c:pt idx="1">
                  <c:v>39.700000000000003</c:v>
                </c:pt>
                <c:pt idx="2">
                  <c:v>587.1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0.13400000000000001</c:v>
                </c:pt>
                <c:pt idx="1">
                  <c:v>5.5000000000000021E-2</c:v>
                </c:pt>
                <c:pt idx="2">
                  <c:v>0.81100000000000005</c:v>
                </c:pt>
              </c:numCache>
            </c:numRef>
          </c:val>
        </c:ser>
      </c:pie3DChart>
    </c:plotArea>
    <c:plotVisOnly val="1"/>
  </c:chart>
  <c:spPr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20"/>
      <c:rotY val="20"/>
      <c:perspective val="30"/>
    </c:view3D>
    <c:plotArea>
      <c:layout>
        <c:manualLayout>
          <c:layoutTarget val="inner"/>
          <c:xMode val="edge"/>
          <c:yMode val="edge"/>
          <c:x val="8.8624234470691482E-2"/>
          <c:y val="5.3502927518675807E-5"/>
          <c:w val="0.80324797238183065"/>
          <c:h val="0.999946585624165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explosion val="37"/>
          <c:dPt>
            <c:idx val="0"/>
            <c:explosion val="50"/>
            <c:spPr>
              <a:solidFill>
                <a:schemeClr val="accent5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2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3"/>
            <c:spPr>
              <a:solidFill>
                <a:srgbClr val="FF7C80"/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1.157065893079144E-2"/>
                  <c:y val="-8.864122753886550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 </a:t>
                    </a:r>
                    <a:r>
                      <a:rPr lang="ru-RU" dirty="0"/>
                      <a:t>на доходы физических лиц
</a:t>
                    </a:r>
                    <a:r>
                      <a:rPr lang="ru-RU" dirty="0" smtClean="0"/>
                      <a:t>77,6 – 79,8%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1.8516599898696917E-3"/>
                  <c:y val="-1.479870785382595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itchFamily="18" charset="0"/>
                        <a:cs typeface="Times New Roman" pitchFamily="18" charset="0"/>
                      </a:rPr>
                      <a:t>Акцизы
</a:t>
                    </a: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6,3 – 6,5%</a:t>
                    </a:r>
                    <a:endParaRPr lang="ru-RU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7.8508656812635511E-2"/>
                  <c:y val="-3.2612961841308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Налоги </a:t>
                    </a:r>
                    <a:r>
                      <a:rPr lang="ru-RU" dirty="0"/>
                      <a:t>на совокупный доход
</a:t>
                    </a:r>
                    <a:r>
                      <a:rPr lang="ru-RU" dirty="0" smtClean="0"/>
                      <a:t>10,0</a:t>
                    </a:r>
                    <a:r>
                      <a:rPr lang="ru-RU" baseline="0" dirty="0" smtClean="0"/>
                      <a:t> – </a:t>
                    </a:r>
                    <a:r>
                      <a:rPr lang="ru-RU" dirty="0" smtClean="0"/>
                      <a:t>10,3 %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9.1723889243574303E-2"/>
                  <c:y val="-2.701570198462036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Госпошлина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3,3 – 3,4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77.599999999999994</c:v>
                </c:pt>
                <c:pt idx="1">
                  <c:v>6.3</c:v>
                </c:pt>
                <c:pt idx="2">
                  <c:v>10</c:v>
                </c:pt>
                <c:pt idx="3">
                  <c:v>3.3</c:v>
                </c:pt>
              </c:numCache>
            </c:numRef>
          </c:val>
        </c:ser>
        <c:ser>
          <c:idx val="1"/>
          <c:order val="1"/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0.79800000000000004</c:v>
                </c:pt>
                <c:pt idx="1">
                  <c:v>6.5000000000000002E-2</c:v>
                </c:pt>
                <c:pt idx="2">
                  <c:v>0.10299999999999998</c:v>
                </c:pt>
                <c:pt idx="3">
                  <c:v>3.4000000000000002E-2</c:v>
                </c:pt>
              </c:numCache>
            </c:numRef>
          </c:val>
        </c:ser>
      </c:pie3DChart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8.5652543432071265E-2"/>
          <c:y val="6.5145398491854911E-2"/>
          <c:w val="0.78926971628546461"/>
          <c:h val="0.91898158563512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1"/>
            <c:explosion val="17"/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3.5472501701176246E-2"/>
                  <c:y val="-0.10206800188158872"/>
                </c:manualLayout>
              </c:layout>
              <c:showVal val="1"/>
              <c:showCatName val="1"/>
              <c:showPercent val="1"/>
            </c:dLbl>
            <c:dLbl>
              <c:idx val="1"/>
              <c:layout>
                <c:manualLayout>
                  <c:x val="-3.0449943757030449E-2"/>
                  <c:y val="1.4740525855320751E-2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-4.1624562554680666E-2"/>
                  <c:y val="4.7435208816334028E-3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6.8448693913260888E-2"/>
                  <c:y val="2.5063314454114322E-3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-1.1500187476565383E-2"/>
                  <c:y val="-7.3693419901459722E-2"/>
                </c:manualLayout>
              </c:layout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14.6</c:v>
                </c:pt>
                <c:pt idx="1">
                  <c:v>1.6</c:v>
                </c:pt>
                <c:pt idx="2">
                  <c:v>22</c:v>
                </c:pt>
                <c:pt idx="3">
                  <c:v>1</c:v>
                </c:pt>
                <c:pt idx="4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0.36800000000000016</c:v>
                </c:pt>
                <c:pt idx="1">
                  <c:v>4.0000000000000015E-2</c:v>
                </c:pt>
                <c:pt idx="2">
                  <c:v>0.55400000000000005</c:v>
                </c:pt>
                <c:pt idx="3">
                  <c:v>2.5000000000000001E-2</c:v>
                </c:pt>
                <c:pt idx="4">
                  <c:v>1.2E-2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8.2019460405287223E-2"/>
          <c:y val="0.125"/>
          <c:w val="0.84196708519543151"/>
          <c:h val="0.806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16"/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9.0350192712397505E-4"/>
                  <c:y val="6.14689960629921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Дотация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180,2 млн. руб. - 30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3.7087678229410538E-2"/>
                  <c:y val="-7.702878937007877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 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127,1 млн. руб. - 21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13624624624624629"/>
                  <c:y val="0.155375738188976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Субвенции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195,7 </a:t>
                    </a:r>
                    <a:r>
                      <a:rPr lang="ru-RU" sz="1600" b="0" i="0" u="none" strike="noStrike" baseline="0" dirty="0" smtClean="0"/>
                      <a:t>млн. руб.  - </a:t>
                    </a:r>
                    <a:r>
                      <a:rPr lang="ru-RU" dirty="0"/>
                      <a:t>
33%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0.1019900215175806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Иные </a:t>
                    </a:r>
                    <a:r>
                      <a:rPr lang="ru-RU" dirty="0"/>
                      <a:t>межбюджетные трансферты
</a:t>
                    </a:r>
                    <a:r>
                      <a:rPr lang="ru-RU" dirty="0" smtClean="0"/>
                      <a:t>90,4</a:t>
                    </a:r>
                    <a:r>
                      <a:rPr lang="ru-RU" sz="1600" b="0" i="0" u="none" strike="noStrike" baseline="0" dirty="0" smtClean="0"/>
                      <a:t>млн. руб. - </a:t>
                    </a:r>
                    <a:r>
                      <a:rPr lang="ru-RU" dirty="0"/>
                      <a:t>
15%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1952542503133054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Доходы </a:t>
                    </a:r>
                    <a:r>
                      <a:rPr lang="ru-RU" dirty="0"/>
                      <a:t>от возврата целевых средств
</a:t>
                    </a:r>
                    <a:r>
                      <a:rPr lang="ru-RU" dirty="0" smtClean="0"/>
                      <a:t>0,7млн. руб. - 0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3.2635194249367491E-2"/>
                  <c:y val="-2.18750000000000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Возврат </a:t>
                    </a:r>
                    <a:r>
                      <a:rPr lang="ru-RU" dirty="0"/>
                      <a:t>из бюджета
-</a:t>
                    </a:r>
                    <a:r>
                      <a:rPr lang="ru-RU" dirty="0" smtClean="0"/>
                      <a:t>7млн. руб. -1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180.2</c:v>
                </c:pt>
                <c:pt idx="1">
                  <c:v>127.1</c:v>
                </c:pt>
                <c:pt idx="2">
                  <c:v>195.7</c:v>
                </c:pt>
                <c:pt idx="3">
                  <c:v>90.4</c:v>
                </c:pt>
                <c:pt idx="4">
                  <c:v>0.70000000000000018</c:v>
                </c:pt>
                <c:pt idx="5">
                  <c:v>-7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30.693237949242032</c:v>
                </c:pt>
                <c:pt idx="1">
                  <c:v>21.648782149548627</c:v>
                </c:pt>
                <c:pt idx="2">
                  <c:v>33.333333333333329</c:v>
                </c:pt>
                <c:pt idx="3">
                  <c:v>15.397717594958273</c:v>
                </c:pt>
                <c:pt idx="4">
                  <c:v>0.1192301141202521</c:v>
                </c:pt>
                <c:pt idx="5">
                  <c:v>-1.1923011412025213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0"/>
      <c:rotY val="10"/>
      <c:rAngAx val="1"/>
    </c:view3D>
    <c:plotArea>
      <c:layout>
        <c:manualLayout>
          <c:layoutTarget val="inner"/>
          <c:xMode val="edge"/>
          <c:yMode val="edge"/>
          <c:x val="5.5303818154806145E-2"/>
          <c:y val="3.4910625395963436E-2"/>
          <c:w val="0.8113071361362848"/>
          <c:h val="0.962357041435394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7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1366752647298416E-2"/>
                  <c:y val="-3.1349377698755412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dirty="0" smtClean="0"/>
                      <a:t> Общегосударственные вопросы
84,1- 12%</a:t>
                    </a:r>
                    <a:endParaRPr lang="ru-RU" sz="12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1"/>
              <c:layout>
                <c:manualLayout>
                  <c:x val="3.5902849997523967E-2"/>
                  <c:y val="2.6929779269394605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 Национальная </a:t>
                    </a:r>
                    <a:r>
                      <a:rPr lang="ru-RU" dirty="0"/>
                      <a:t>экономика
</a:t>
                    </a:r>
                    <a:r>
                      <a:rPr lang="ru-RU" dirty="0" smtClean="0"/>
                      <a:t>28,2 - 4</a:t>
                    </a:r>
                    <a:r>
                      <a:rPr lang="ru-RU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2"/>
              <c:layout>
                <c:manualLayout>
                  <c:x val="-8.8742138364780065E-2"/>
                  <c:y val="0.20047738909685495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Жилищно-коммунальное хозяйство
41,6 - 6%</a:t>
                    </a:r>
                    <a:endParaRPr lang="ru-RU" sz="13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3"/>
              <c:layout>
                <c:manualLayout>
                  <c:x val="9.5405462288912279E-2"/>
                  <c:y val="-0.1443735209328341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Образование
448,7 - 63%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5.9784595891030898E-2"/>
                  <c:y val="3.6563796460926272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Культура </a:t>
                    </a:r>
                    <a:r>
                      <a:rPr lang="ru-RU" sz="1300" dirty="0"/>
                      <a:t>и кинематография
</a:t>
                    </a:r>
                    <a:r>
                      <a:rPr lang="ru-RU" sz="1300" dirty="0" smtClean="0"/>
                      <a:t>65,9 - 9</a:t>
                    </a:r>
                    <a:r>
                      <a:rPr lang="ru-RU" sz="1300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5"/>
              <c:layout>
                <c:manualLayout>
                  <c:x val="-5.0239388179925785E-2"/>
                  <c:y val="7.1382609431885546E-3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endParaRPr lang="ru-RU" sz="1300" dirty="0" smtClean="0"/>
                  </a:p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Социальная</a:t>
                    </a:r>
                  </a:p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 политика
13,2 - 2%</a:t>
                    </a:r>
                    <a:endParaRPr lang="ru-RU" sz="1300" dirty="0"/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6"/>
              <c:layout>
                <c:manualLayout>
                  <c:x val="-3.2209552815332054E-2"/>
                  <c:y val="-6.8352695667139973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/>
                      <a:t>Физическая </a:t>
                    </a:r>
                    <a:endParaRPr lang="ru-RU" sz="1300" dirty="0" smtClean="0"/>
                  </a:p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культура </a:t>
                    </a:r>
                    <a:r>
                      <a:rPr lang="ru-RU" sz="1300" dirty="0"/>
                      <a:t>и спорт
</a:t>
                    </a:r>
                    <a:r>
                      <a:rPr lang="ru-RU" sz="1300" dirty="0" smtClean="0"/>
                      <a:t>28,6 - 4</a:t>
                    </a:r>
                    <a:r>
                      <a:rPr lang="ru-RU" sz="1300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7"/>
              <c:layout>
                <c:manualLayout>
                  <c:x val="1.7158679518508461E-2"/>
                  <c:y val="-5.3443823554313796E-3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/>
                      <a:t> Средства </a:t>
                    </a:r>
                    <a:r>
                      <a:rPr lang="ru-RU" sz="1300" dirty="0"/>
                      <a:t>массовой информации
</a:t>
                    </a:r>
                    <a:r>
                      <a:rPr lang="ru-RU" sz="1300" dirty="0" smtClean="0"/>
                      <a:t>2,8 - 0</a:t>
                    </a:r>
                    <a:r>
                      <a:rPr lang="ru-RU" sz="1300" dirty="0"/>
                      <a:t>%</a:t>
                    </a:r>
                  </a:p>
                </c:rich>
              </c:tx>
              <c:spPr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84.1</c:v>
                </c:pt>
                <c:pt idx="1">
                  <c:v>28.2</c:v>
                </c:pt>
                <c:pt idx="2">
                  <c:v>41.6</c:v>
                </c:pt>
                <c:pt idx="3">
                  <c:v>448.7</c:v>
                </c:pt>
                <c:pt idx="4">
                  <c:v>65.900000000000006</c:v>
                </c:pt>
                <c:pt idx="5">
                  <c:v>13.2</c:v>
                </c:pt>
                <c:pt idx="6">
                  <c:v>28.6</c:v>
                </c:pt>
                <c:pt idx="7">
                  <c:v>2.8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11.8</c:v>
                </c:pt>
                <c:pt idx="1">
                  <c:v>4</c:v>
                </c:pt>
                <c:pt idx="2">
                  <c:v>5.8</c:v>
                </c:pt>
                <c:pt idx="3">
                  <c:v>62.9</c:v>
                </c:pt>
                <c:pt idx="4">
                  <c:v>9.2000000000000011</c:v>
                </c:pt>
                <c:pt idx="5">
                  <c:v>1.9000000000000001</c:v>
                </c:pt>
                <c:pt idx="6">
                  <c:v>4</c:v>
                </c:pt>
                <c:pt idx="7">
                  <c:v>0.4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8213-1890-447C-B24A-E22A22ADD92E}" type="doc">
      <dgm:prSet loTypeId="urn:microsoft.com/office/officeart/2005/8/layout/vList3#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13A66C-71A8-4C17-A1FE-D33122150F20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проекта районного бюджета на   очередной финансовый год и плановый период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70C6646-9030-4759-BD9D-06C658BBF771}" type="parTrans" cxnId="{07DB8D05-1C79-4CD5-BD7B-120AC960D756}">
      <dgm:prSet/>
      <dgm:spPr/>
      <dgm:t>
        <a:bodyPr/>
        <a:lstStyle/>
        <a:p>
          <a:endParaRPr lang="ru-RU"/>
        </a:p>
      </dgm:t>
    </dgm:pt>
    <dgm:pt modelId="{BB87174D-170F-4E7E-89B5-4C98F76002EB}" type="sibTrans" cxnId="{07DB8D05-1C79-4CD5-BD7B-120AC960D756}">
      <dgm:prSet/>
      <dgm:spPr/>
      <dgm:t>
        <a:bodyPr/>
        <a:lstStyle/>
        <a:p>
          <a:endParaRPr lang="ru-RU"/>
        </a:p>
      </dgm:t>
    </dgm:pt>
    <dgm:pt modelId="{7C3D2AB8-4B77-4FC5-9983-1C68ADBE6B5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Рассмотрение и утверждение районного 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24B0F93-F90E-4BA7-9AEE-2BAE11A3F78C}" type="parTrans" cxnId="{1FC52D32-60CC-4023-9EEC-E07A32EA0827}">
      <dgm:prSet/>
      <dgm:spPr/>
      <dgm:t>
        <a:bodyPr/>
        <a:lstStyle/>
        <a:p>
          <a:endParaRPr lang="ru-RU"/>
        </a:p>
      </dgm:t>
    </dgm:pt>
    <dgm:pt modelId="{3F139A82-87B5-41C9-B355-20EB2DB41BA5}" type="sibTrans" cxnId="{1FC52D32-60CC-4023-9EEC-E07A32EA0827}">
      <dgm:prSet/>
      <dgm:spPr/>
      <dgm:t>
        <a:bodyPr/>
        <a:lstStyle/>
        <a:p>
          <a:endParaRPr lang="ru-RU"/>
        </a:p>
      </dgm:t>
    </dgm:pt>
    <dgm:pt modelId="{3F0BF610-8001-4DD2-B5A8-33895492189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66004BE-2FB8-4DD5-A624-7339259A58A8}" type="parTrans" cxnId="{D89D1483-287C-42D4-9E56-C83BF9B6A623}">
      <dgm:prSet/>
      <dgm:spPr/>
      <dgm:t>
        <a:bodyPr/>
        <a:lstStyle/>
        <a:p>
          <a:endParaRPr lang="ru-RU"/>
        </a:p>
      </dgm:t>
    </dgm:pt>
    <dgm:pt modelId="{BD2354B7-19CC-4BB8-B332-562985C3AC53}" type="sibTrans" cxnId="{D89D1483-287C-42D4-9E56-C83BF9B6A623}">
      <dgm:prSet/>
      <dgm:spPr/>
      <dgm:t>
        <a:bodyPr/>
        <a:lstStyle/>
        <a:p>
          <a:endParaRPr lang="ru-RU"/>
        </a:p>
      </dgm:t>
    </dgm:pt>
    <dgm:pt modelId="{5AFE6783-75FB-4A55-80E2-C8F53B67CBD8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E9FA058-A0C0-4DF7-BE0A-476F7D9CD12C}" type="parTrans" cxnId="{D4F23976-F842-439B-BE77-1EF4479E0259}">
      <dgm:prSet/>
      <dgm:spPr/>
      <dgm:t>
        <a:bodyPr/>
        <a:lstStyle/>
        <a:p>
          <a:endParaRPr lang="ru-RU"/>
        </a:p>
      </dgm:t>
    </dgm:pt>
    <dgm:pt modelId="{17FC3779-5999-46EC-A68B-A0C033015BD0}" type="sibTrans" cxnId="{D4F23976-F842-439B-BE77-1EF4479E0259}">
      <dgm:prSet/>
      <dgm:spPr/>
      <dgm:t>
        <a:bodyPr/>
        <a:lstStyle/>
        <a:p>
          <a:endParaRPr lang="ru-RU"/>
        </a:p>
      </dgm:t>
    </dgm:pt>
    <dgm:pt modelId="{38799109-A434-49A9-9CD1-B47204044169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Контроль за исполнением районного бюджета</a:t>
          </a:r>
          <a:endParaRPr lang="ru-RU" dirty="0">
            <a:solidFill>
              <a:schemeClr val="bg1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AF4A212-D78C-4ECF-A5BD-B8D2DFDEC33F}" type="parTrans" cxnId="{A1A5A92D-7CBB-4940-A379-2355BC547E17}">
      <dgm:prSet/>
      <dgm:spPr/>
      <dgm:t>
        <a:bodyPr/>
        <a:lstStyle/>
        <a:p>
          <a:endParaRPr lang="ru-RU"/>
        </a:p>
      </dgm:t>
    </dgm:pt>
    <dgm:pt modelId="{9CA54987-0F47-4C92-B1C1-DAE755411063}" type="sibTrans" cxnId="{A1A5A92D-7CBB-4940-A379-2355BC547E17}">
      <dgm:prSet/>
      <dgm:spPr/>
      <dgm:t>
        <a:bodyPr/>
        <a:lstStyle/>
        <a:p>
          <a:endParaRPr lang="ru-RU"/>
        </a:p>
      </dgm:t>
    </dgm:pt>
    <dgm:pt modelId="{76AA2917-9A65-4C82-BDE0-C677E20D3D30}" type="pres">
      <dgm:prSet presAssocID="{081A8213-1890-447C-B24A-E22A22ADD9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9170A-5821-4BBF-AF62-9E4DF9CCA762}" type="pres">
      <dgm:prSet presAssocID="{B613A66C-71A8-4C17-A1FE-D33122150F20}" presName="composite" presStyleCnt="0"/>
      <dgm:spPr/>
    </dgm:pt>
    <dgm:pt modelId="{CEA6491C-2CBF-475B-8536-2A219295A3CB}" type="pres">
      <dgm:prSet presAssocID="{B613A66C-71A8-4C17-A1FE-D33122150F20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978F23-F2E1-4B38-BC3B-E9A28FA992C2}" type="pres">
      <dgm:prSet presAssocID="{B613A66C-71A8-4C17-A1FE-D33122150F20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EE9B-7356-4579-8090-94922B7AD883}" type="pres">
      <dgm:prSet presAssocID="{BB87174D-170F-4E7E-89B5-4C98F76002EB}" presName="spacing" presStyleCnt="0"/>
      <dgm:spPr/>
    </dgm:pt>
    <dgm:pt modelId="{1E53633D-35F0-42C1-BD8E-A4FEC4877189}" type="pres">
      <dgm:prSet presAssocID="{7C3D2AB8-4B77-4FC5-9983-1C68ADBE6B5B}" presName="composite" presStyleCnt="0"/>
      <dgm:spPr/>
    </dgm:pt>
    <dgm:pt modelId="{7FC264BB-8D7C-4CB6-B884-87004BB33058}" type="pres">
      <dgm:prSet presAssocID="{7C3D2AB8-4B77-4FC5-9983-1C68ADBE6B5B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B586EA-CA5B-4C69-9781-C031C35C3D14}" type="pres">
      <dgm:prSet presAssocID="{7C3D2AB8-4B77-4FC5-9983-1C68ADBE6B5B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CDC51-EBA0-4757-AB54-03C53787D583}" type="pres">
      <dgm:prSet presAssocID="{3F139A82-87B5-41C9-B355-20EB2DB41BA5}" presName="spacing" presStyleCnt="0"/>
      <dgm:spPr/>
    </dgm:pt>
    <dgm:pt modelId="{2DFDFAEC-3256-4184-9C5E-3ED55573D83D}" type="pres">
      <dgm:prSet presAssocID="{3F0BF610-8001-4DD2-B5A8-338954921897}" presName="composite" presStyleCnt="0"/>
      <dgm:spPr/>
    </dgm:pt>
    <dgm:pt modelId="{8C50819A-EBA0-409C-B18F-F7C8D628BDC9}" type="pres">
      <dgm:prSet presAssocID="{3F0BF610-8001-4DD2-B5A8-338954921897}" presName="imgShp" presStyleLbl="fgImgPlace1" presStyleIdx="2" presStyleCnt="5" custLinFactY="28505" custLinFactNeighborX="-8798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52B255-1A60-4180-B6B1-6B5EC0248954}" type="pres">
      <dgm:prSet presAssocID="{3F0BF610-8001-4DD2-B5A8-338954921897}" presName="txShp" presStyleLbl="node1" presStyleIdx="2" presStyleCnt="5" custLinFactY="28505" custLinFactNeighborX="-1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07AF0-D28E-4702-B80A-5F45A985D737}" type="pres">
      <dgm:prSet presAssocID="{BD2354B7-19CC-4BB8-B332-562985C3AC53}" presName="spacing" presStyleCnt="0"/>
      <dgm:spPr/>
    </dgm:pt>
    <dgm:pt modelId="{C3BBD3A0-FB70-429C-8019-60221DDB0D40}" type="pres">
      <dgm:prSet presAssocID="{5AFE6783-75FB-4A55-80E2-C8F53B67CBD8}" presName="composite" presStyleCnt="0"/>
      <dgm:spPr/>
    </dgm:pt>
    <dgm:pt modelId="{CFD74472-2294-4BA6-A201-23EC0D5B66E9}" type="pres">
      <dgm:prSet presAssocID="{5AFE6783-75FB-4A55-80E2-C8F53B67CBD8}" presName="imgShp" presStyleLbl="fgImgPlace1" presStyleIdx="3" presStyleCnt="5" custLinFactY="-33564" custLinFactNeighborX="-17062" custLinFactNeighborY="-1000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D7C4D17-053B-41DB-8D8C-DE400B2CD8F1}" type="pres">
      <dgm:prSet presAssocID="{5AFE6783-75FB-4A55-80E2-C8F53B67CBD8}" presName="txShp" presStyleLbl="node1" presStyleIdx="3" presStyleCnt="5" custLinFactY="-33564" custLinFactNeighborX="12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7835-A364-4597-9E40-5FE77150E5F1}" type="pres">
      <dgm:prSet presAssocID="{17FC3779-5999-46EC-A68B-A0C033015BD0}" presName="spacing" presStyleCnt="0"/>
      <dgm:spPr/>
    </dgm:pt>
    <dgm:pt modelId="{25027C8D-15BC-41C9-9094-A70DAE9C0072}" type="pres">
      <dgm:prSet presAssocID="{38799109-A434-49A9-9CD1-B47204044169}" presName="composite" presStyleCnt="0"/>
      <dgm:spPr/>
    </dgm:pt>
    <dgm:pt modelId="{11E924BD-6DF7-41A3-9B8D-3A25DEF98A36}" type="pres">
      <dgm:prSet presAssocID="{38799109-A434-49A9-9CD1-B47204044169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59E598C-A830-40CE-81C4-293C08443CA4}" type="pres">
      <dgm:prSet presAssocID="{38799109-A434-49A9-9CD1-B47204044169}" presName="txShp" presStyleLbl="node1" presStyleIdx="4" presStyleCnt="5" custLinFactNeighborX="1343" custLinFactNeighborY="-1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34CCDD-F8C3-4CEE-A31C-E8E8E7E64C41}" type="presOf" srcId="{38799109-A434-49A9-9CD1-B47204044169}" destId="{E59E598C-A830-40CE-81C4-293C08443CA4}" srcOrd="0" destOrd="0" presId="urn:microsoft.com/office/officeart/2005/8/layout/vList3#4"/>
    <dgm:cxn modelId="{E0F5E9DD-E385-4338-9250-49E0DC6AD70D}" type="presOf" srcId="{3F0BF610-8001-4DD2-B5A8-338954921897}" destId="{2E52B255-1A60-4180-B6B1-6B5EC0248954}" srcOrd="0" destOrd="0" presId="urn:microsoft.com/office/officeart/2005/8/layout/vList3#4"/>
    <dgm:cxn modelId="{AD3C3AFF-8E03-4957-8A58-7334DE4478D6}" type="presOf" srcId="{B613A66C-71A8-4C17-A1FE-D33122150F20}" destId="{62978F23-F2E1-4B38-BC3B-E9A28FA992C2}" srcOrd="0" destOrd="0" presId="urn:microsoft.com/office/officeart/2005/8/layout/vList3#4"/>
    <dgm:cxn modelId="{6989A523-8025-459E-8F5C-271D2385D5A8}" type="presOf" srcId="{5AFE6783-75FB-4A55-80E2-C8F53B67CBD8}" destId="{4D7C4D17-053B-41DB-8D8C-DE400B2CD8F1}" srcOrd="0" destOrd="0" presId="urn:microsoft.com/office/officeart/2005/8/layout/vList3#4"/>
    <dgm:cxn modelId="{48AFFF06-E8F6-4A67-BA0C-689F59B10887}" type="presOf" srcId="{7C3D2AB8-4B77-4FC5-9983-1C68ADBE6B5B}" destId="{99B586EA-CA5B-4C69-9781-C031C35C3D14}" srcOrd="0" destOrd="0" presId="urn:microsoft.com/office/officeart/2005/8/layout/vList3#4"/>
    <dgm:cxn modelId="{D89D1483-287C-42D4-9E56-C83BF9B6A623}" srcId="{081A8213-1890-447C-B24A-E22A22ADD92E}" destId="{3F0BF610-8001-4DD2-B5A8-338954921897}" srcOrd="2" destOrd="0" parTransId="{666004BE-2FB8-4DD5-A624-7339259A58A8}" sibTransId="{BD2354B7-19CC-4BB8-B332-562985C3AC53}"/>
    <dgm:cxn modelId="{07DB8D05-1C79-4CD5-BD7B-120AC960D756}" srcId="{081A8213-1890-447C-B24A-E22A22ADD92E}" destId="{B613A66C-71A8-4C17-A1FE-D33122150F20}" srcOrd="0" destOrd="0" parTransId="{970C6646-9030-4759-BD9D-06C658BBF771}" sibTransId="{BB87174D-170F-4E7E-89B5-4C98F76002EB}"/>
    <dgm:cxn modelId="{A1A5A92D-7CBB-4940-A379-2355BC547E17}" srcId="{081A8213-1890-447C-B24A-E22A22ADD92E}" destId="{38799109-A434-49A9-9CD1-B47204044169}" srcOrd="4" destOrd="0" parTransId="{9AF4A212-D78C-4ECF-A5BD-B8D2DFDEC33F}" sibTransId="{9CA54987-0F47-4C92-B1C1-DAE755411063}"/>
    <dgm:cxn modelId="{D4F23976-F842-439B-BE77-1EF4479E0259}" srcId="{081A8213-1890-447C-B24A-E22A22ADD92E}" destId="{5AFE6783-75FB-4A55-80E2-C8F53B67CBD8}" srcOrd="3" destOrd="0" parTransId="{5E9FA058-A0C0-4DF7-BE0A-476F7D9CD12C}" sibTransId="{17FC3779-5999-46EC-A68B-A0C033015BD0}"/>
    <dgm:cxn modelId="{1FC52D32-60CC-4023-9EEC-E07A32EA0827}" srcId="{081A8213-1890-447C-B24A-E22A22ADD92E}" destId="{7C3D2AB8-4B77-4FC5-9983-1C68ADBE6B5B}" srcOrd="1" destOrd="0" parTransId="{324B0F93-F90E-4BA7-9AEE-2BAE11A3F78C}" sibTransId="{3F139A82-87B5-41C9-B355-20EB2DB41BA5}"/>
    <dgm:cxn modelId="{A07A92FE-0A88-400E-BC79-CA2BBF7C5595}" type="presOf" srcId="{081A8213-1890-447C-B24A-E22A22ADD92E}" destId="{76AA2917-9A65-4C82-BDE0-C677E20D3D30}" srcOrd="0" destOrd="0" presId="urn:microsoft.com/office/officeart/2005/8/layout/vList3#4"/>
    <dgm:cxn modelId="{A0E7D346-F48D-4829-866B-98528874B81B}" type="presParOf" srcId="{76AA2917-9A65-4C82-BDE0-C677E20D3D30}" destId="{2849170A-5821-4BBF-AF62-9E4DF9CCA762}" srcOrd="0" destOrd="0" presId="urn:microsoft.com/office/officeart/2005/8/layout/vList3#4"/>
    <dgm:cxn modelId="{691EBB65-EC19-4093-B1EB-25E54E7777F6}" type="presParOf" srcId="{2849170A-5821-4BBF-AF62-9E4DF9CCA762}" destId="{CEA6491C-2CBF-475B-8536-2A219295A3CB}" srcOrd="0" destOrd="0" presId="urn:microsoft.com/office/officeart/2005/8/layout/vList3#4"/>
    <dgm:cxn modelId="{CA274E42-7C6C-45EE-A1CC-4671485BD3BE}" type="presParOf" srcId="{2849170A-5821-4BBF-AF62-9E4DF9CCA762}" destId="{62978F23-F2E1-4B38-BC3B-E9A28FA992C2}" srcOrd="1" destOrd="0" presId="urn:microsoft.com/office/officeart/2005/8/layout/vList3#4"/>
    <dgm:cxn modelId="{65EC1FCF-3203-4131-9D28-A307BAF5F064}" type="presParOf" srcId="{76AA2917-9A65-4C82-BDE0-C677E20D3D30}" destId="{B1BEEE9B-7356-4579-8090-94922B7AD883}" srcOrd="1" destOrd="0" presId="urn:microsoft.com/office/officeart/2005/8/layout/vList3#4"/>
    <dgm:cxn modelId="{BFE6C08C-9465-4A07-A223-D5E3D64BEC6B}" type="presParOf" srcId="{76AA2917-9A65-4C82-BDE0-C677E20D3D30}" destId="{1E53633D-35F0-42C1-BD8E-A4FEC4877189}" srcOrd="2" destOrd="0" presId="urn:microsoft.com/office/officeart/2005/8/layout/vList3#4"/>
    <dgm:cxn modelId="{D263E6C7-32B4-4CBA-9D91-CA646DBE4CB5}" type="presParOf" srcId="{1E53633D-35F0-42C1-BD8E-A4FEC4877189}" destId="{7FC264BB-8D7C-4CB6-B884-87004BB33058}" srcOrd="0" destOrd="0" presId="urn:microsoft.com/office/officeart/2005/8/layout/vList3#4"/>
    <dgm:cxn modelId="{B5A1C429-CAD0-4EFC-8D14-6513FEE9E335}" type="presParOf" srcId="{1E53633D-35F0-42C1-BD8E-A4FEC4877189}" destId="{99B586EA-CA5B-4C69-9781-C031C35C3D14}" srcOrd="1" destOrd="0" presId="urn:microsoft.com/office/officeart/2005/8/layout/vList3#4"/>
    <dgm:cxn modelId="{DE2F9C2B-CEF9-4A98-B597-9BF73309FC59}" type="presParOf" srcId="{76AA2917-9A65-4C82-BDE0-C677E20D3D30}" destId="{B8ACDC51-EBA0-4757-AB54-03C53787D583}" srcOrd="3" destOrd="0" presId="urn:microsoft.com/office/officeart/2005/8/layout/vList3#4"/>
    <dgm:cxn modelId="{2BE9EA7F-10D2-4FAA-B4E2-9F4BBDC0DFC5}" type="presParOf" srcId="{76AA2917-9A65-4C82-BDE0-C677E20D3D30}" destId="{2DFDFAEC-3256-4184-9C5E-3ED55573D83D}" srcOrd="4" destOrd="0" presId="urn:microsoft.com/office/officeart/2005/8/layout/vList3#4"/>
    <dgm:cxn modelId="{3F3188D2-62F6-4828-BCBE-E94B223C43C6}" type="presParOf" srcId="{2DFDFAEC-3256-4184-9C5E-3ED55573D83D}" destId="{8C50819A-EBA0-409C-B18F-F7C8D628BDC9}" srcOrd="0" destOrd="0" presId="urn:microsoft.com/office/officeart/2005/8/layout/vList3#4"/>
    <dgm:cxn modelId="{0DCE2BE7-B353-4DE3-B7E5-32CB331B19DC}" type="presParOf" srcId="{2DFDFAEC-3256-4184-9C5E-3ED55573D83D}" destId="{2E52B255-1A60-4180-B6B1-6B5EC0248954}" srcOrd="1" destOrd="0" presId="urn:microsoft.com/office/officeart/2005/8/layout/vList3#4"/>
    <dgm:cxn modelId="{9C5310E8-7DB5-4D07-9A05-7C4944520450}" type="presParOf" srcId="{76AA2917-9A65-4C82-BDE0-C677E20D3D30}" destId="{7EF07AF0-D28E-4702-B80A-5F45A985D737}" srcOrd="5" destOrd="0" presId="urn:microsoft.com/office/officeart/2005/8/layout/vList3#4"/>
    <dgm:cxn modelId="{BC404ACB-DF73-447F-BAAA-76B028653A55}" type="presParOf" srcId="{76AA2917-9A65-4C82-BDE0-C677E20D3D30}" destId="{C3BBD3A0-FB70-429C-8019-60221DDB0D40}" srcOrd="6" destOrd="0" presId="urn:microsoft.com/office/officeart/2005/8/layout/vList3#4"/>
    <dgm:cxn modelId="{041E73D4-652E-4226-87BA-112F59527F8D}" type="presParOf" srcId="{C3BBD3A0-FB70-429C-8019-60221DDB0D40}" destId="{CFD74472-2294-4BA6-A201-23EC0D5B66E9}" srcOrd="0" destOrd="0" presId="urn:microsoft.com/office/officeart/2005/8/layout/vList3#4"/>
    <dgm:cxn modelId="{8C196E3B-4388-48F5-A397-C6AB56C1204C}" type="presParOf" srcId="{C3BBD3A0-FB70-429C-8019-60221DDB0D40}" destId="{4D7C4D17-053B-41DB-8D8C-DE400B2CD8F1}" srcOrd="1" destOrd="0" presId="urn:microsoft.com/office/officeart/2005/8/layout/vList3#4"/>
    <dgm:cxn modelId="{4E36B4E1-EB3F-4832-AA40-0D21C0CE805B}" type="presParOf" srcId="{76AA2917-9A65-4C82-BDE0-C677E20D3D30}" destId="{A95E7835-A364-4597-9E40-5FE77150E5F1}" srcOrd="7" destOrd="0" presId="urn:microsoft.com/office/officeart/2005/8/layout/vList3#4"/>
    <dgm:cxn modelId="{9182248D-67A5-4B5C-84B8-C72792873A8F}" type="presParOf" srcId="{76AA2917-9A65-4C82-BDE0-C677E20D3D30}" destId="{25027C8D-15BC-41C9-9094-A70DAE9C0072}" srcOrd="8" destOrd="0" presId="urn:microsoft.com/office/officeart/2005/8/layout/vList3#4"/>
    <dgm:cxn modelId="{A11A706C-59C3-4A38-AA2C-8182421579D1}" type="presParOf" srcId="{25027C8D-15BC-41C9-9094-A70DAE9C0072}" destId="{11E924BD-6DF7-41A3-9B8D-3A25DEF98A36}" srcOrd="0" destOrd="0" presId="urn:microsoft.com/office/officeart/2005/8/layout/vList3#4"/>
    <dgm:cxn modelId="{37D51693-42EB-4BF5-ABC5-3509C4E74E57}" type="presParOf" srcId="{25027C8D-15BC-41C9-9094-A70DAE9C0072}" destId="{E59E598C-A830-40CE-81C4-293C08443CA4}" srcOrd="1" destOrd="0" presId="urn:microsoft.com/office/officeart/2005/8/layout/vList3#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0A5E7E-BC5F-4513-86EE-DB0E480866FD}" type="datetimeFigureOut">
              <a:rPr lang="ru-RU"/>
              <a:pPr>
                <a:defRPr/>
              </a:pPr>
              <a:t>12.04.2021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FD2CE51-8B1C-4AE1-8224-D1CDD5E7E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287955-0A5A-4A64-AA4E-F1E6E1220065}" type="slidenum">
              <a:rPr lang="ru-RU" smtClean="0"/>
              <a:pPr/>
              <a:t>33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659A6-A4CF-4F9D-9143-40076D4553ED}" type="slidenum">
              <a:rPr lang="ru-RU" smtClean="0"/>
              <a:pPr/>
              <a:t>38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69F7-6DF5-40F9-9776-DC1D0C5C0A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4ACED-4746-4303-8DCC-FBE36FD6CE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9761C-AAE9-4226-958D-1CC015E2D3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FAD0-96C8-4033-B62F-02B5CADF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35D8-6ACF-4807-A15E-E62ECF1FB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EBAD2-AF1C-4C1A-9B87-067E33E92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D0095-5E0D-42F5-A295-98911222A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46E281-AEBB-42EA-A30A-E776E8D043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3F7F3-6968-4A0F-9AFB-36F1F1D348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13FFD-38A7-4C8C-8178-C38124A27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B6A3B-31E4-496D-9C81-43229FDCBC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1CB6E-B16D-412C-8A0D-D51B71C7AB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CB0F6-51A2-47B4-9DD3-7ADF0C55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C51AF6-B673-47D8-B5B1-DD73959D3C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  <p:sldLayoutId id="214748408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7800"/>
            <a:ext cx="8001000" cy="5105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r>
              <a:rPr lang="ru-RU" sz="5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проекту решения Совета муниципального образования </a:t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«Родниковский муниципальный район» </a:t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исполнении районного бюджета за 2020 год»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889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715000"/>
          </a:xfrm>
        </p:spPr>
        <p:txBody>
          <a:bodyPr>
            <a:normAutofit fontScale="92500"/>
          </a:bodyPr>
          <a:lstStyle/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из этапов бюджетного процесса является исполнение бюджета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год начинается 1 января и завершается 31 декабря – соответствует календарному году.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Исполнением бюджета является: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комплекса мероприятий по обеспечению поступлений в бюджет;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 дефицита бюджета.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процессе исполнения бюджета участвуют: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органы исполнительной власти,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финансовые и налоговые органы,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кредитные учреждения, 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юридические и физические лица – плательщики налогов в бюджет, получатели бюджетных средств.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3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за 2020 год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377021" name="Group 189"/>
          <p:cNvGraphicFramePr>
            <a:graphicFrameLocks noGrp="1"/>
          </p:cNvGraphicFramePr>
          <p:nvPr>
            <p:ph type="tbl" idx="1"/>
          </p:nvPr>
        </p:nvGraphicFramePr>
        <p:xfrm>
          <a:off x="304800" y="1447800"/>
          <a:ext cx="8610599" cy="4359231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/>
                  </a:extLst>
                </a:gridCol>
                <a:gridCol w="16764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143000"/>
                <a:gridCol w="1142999"/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Утверждено на 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течении 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3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первоначально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учетом внесенных изменений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723,6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+ 103,3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724,0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629,1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748,5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+ 119,4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713,1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2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 (профицит)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8,8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24,9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+ 16,1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(10,9)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341" name="Group 141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610599" cy="5024138"/>
        </p:xfrm>
        <a:graphic>
          <a:graphicData uri="http://schemas.openxmlformats.org/drawingml/2006/table">
            <a:tbl>
              <a:tblPr/>
              <a:tblGrid>
                <a:gridCol w="4571999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Налоговые и неналоговые доходы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Дотация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127,1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Субвенции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195,7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8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Доходы от возврата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Возврат остатков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ВСЕГО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723,6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724,0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Объем доходов в расчете на 1 жителя (руб.)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22 383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22 395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3606" name="Прямоугольник 2"/>
          <p:cNvSpPr>
            <a:spLocks noChangeArrowheads="1"/>
          </p:cNvSpPr>
          <p:nvPr/>
        </p:nvSpPr>
        <p:spPr bwMode="auto">
          <a:xfrm>
            <a:off x="1143000" y="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Исполнение районного бюджета</a:t>
            </a:r>
          </a:p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по доходам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2020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914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доходов районного бюджета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2020  год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51054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районного бюджета состоят из налоговых и неналоговых доходов, а также безвозмездных поступлений из других бюджетов бюджетной системы Российской Федерации. По итогам исполнения бюджета за 2020 год доля налоговых доходов составила 13%, неналоговых доходов –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%, безвозмездных поступлений – 81% в общем объеме доходов районного бюджета.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7630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налоговым доходам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год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304800" y="1143000"/>
          <a:ext cx="845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5105400"/>
            <a:ext cx="8686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налоговых доходов наибольший удельный вес занимают доходы от налога на доходы физических лиц –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%, налоги на совокупный доход – 10%, акцизов – 7%, государственная пошлина−4%.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неналоговым доходам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год 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</p:nvPr>
        </p:nvGraphicFramePr>
        <p:xfrm>
          <a:off x="533400" y="1524000"/>
          <a:ext cx="8001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60198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Неналоговые доходы исполнены в сумме 39,7 млн.  руб. или 103,4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 к годовым назначениям.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2020 году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4102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Значимыми для районного бюджета продолжают оставаться безвозмездные поступления из областного бюджета, объем которых в 2020 году составил 506,4 млн. руб.</a:t>
            </a: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28600" y="1447800"/>
          <a:ext cx="8686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772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расходов районного бюджета  за 2020 год</a:t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разделам  классификации расходов бюджетов</a:t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(млн. руб.)</a:t>
            </a:r>
            <a:r>
              <a:rPr lang="ru-RU" sz="20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endParaRPr lang="ru-RU" sz="2000" b="1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43486" name="Group 94"/>
          <p:cNvGraphicFramePr>
            <a:graphicFrameLocks noGrp="1"/>
          </p:cNvGraphicFramePr>
          <p:nvPr>
            <p:ph type="tbl" idx="1"/>
          </p:nvPr>
        </p:nvGraphicFramePr>
        <p:xfrm>
          <a:off x="152400" y="1437330"/>
          <a:ext cx="8839200" cy="5130323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524000">
                  <a:extLst>
                    <a:ext uri="{9D8B030D-6E8A-4147-A177-3AD203B41FA5}"/>
                  </a:extLst>
                </a:gridCol>
              </a:tblGrid>
              <a:tr h="684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56,4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73,8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460,8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65,9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0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748,5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713,1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районного бюджета  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за 2020 год                      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" y="1066800"/>
          <a:ext cx="8839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50292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структуре расходов районного бюджета преобладают бюджетные ассигнования на отрасли социальной сферы – 78,0 %, в том числе на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– 63,0 %, культуру и кинематографию –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9,0 %, физическую культуру и спорт – 4,0 %, социальную политику – 2,0%.</a:t>
            </a: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национальную экономику составили 4,0 %, общегосударственные вопросы – 12%, жилищно-коммунальное хозяйство – 6 %, от общего объема расходов  бюджета Родниковского муниципального района за 2020 год.</a:t>
            </a:r>
            <a:endParaRPr lang="ru-RU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088187" cy="5762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в расчете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 жителя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1052513"/>
            <a:ext cx="3124200" cy="3475037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</p:txBody>
      </p:sp>
      <p:graphicFrame>
        <p:nvGraphicFramePr>
          <p:cNvPr id="447540" name="Group 52"/>
          <p:cNvGraphicFramePr>
            <a:graphicFrameLocks noGrp="1"/>
          </p:cNvGraphicFramePr>
          <p:nvPr>
            <p:ph sz="half" idx="2"/>
          </p:nvPr>
        </p:nvGraphicFramePr>
        <p:xfrm>
          <a:off x="304800" y="1200158"/>
          <a:ext cx="8307387" cy="4724406"/>
        </p:xfrm>
        <a:graphic>
          <a:graphicData uri="http://schemas.openxmlformats.org/drawingml/2006/table">
            <a:tbl>
              <a:tblPr/>
              <a:tblGrid>
                <a:gridCol w="6781800">
                  <a:extLst>
                    <a:ext uri="{9D8B030D-6E8A-4147-A177-3AD203B41FA5}"/>
                  </a:extLst>
                </a:gridCol>
                <a:gridCol w="1525587">
                  <a:extLst>
                    <a:ext uri="{9D8B030D-6E8A-4147-A177-3AD203B41FA5}"/>
                  </a:extLst>
                </a:gridCol>
              </a:tblGrid>
              <a:tr h="58246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58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районного бюджета в расчете на одного жителя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9876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073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31311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культуру и кинематографию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5489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социальную политику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720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физическую культуру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5424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содержание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7534" name="Rectangle 46"/>
          <p:cNvSpPr>
            <a:spLocks noChangeArrowheads="1"/>
          </p:cNvSpPr>
          <p:nvPr/>
        </p:nvSpPr>
        <p:spPr bwMode="auto">
          <a:xfrm flipH="1">
            <a:off x="7315200" y="457200"/>
            <a:ext cx="14351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 тыс. руб.)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1371600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Родниковского района!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00600"/>
          </a:xfrm>
        </p:spPr>
        <p:txBody>
          <a:bodyPr>
            <a:noAutofit/>
          </a:bodyPr>
          <a:lstStyle/>
          <a:p>
            <a:pPr marL="288000" indent="45720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Данный материал подготовлен в целях ознакомления с основными показателями исполнения районного бюджета за 2020 год.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 – это этап бюджетного процесса, который начинается с момента утверждения решения о бюджете представительным органом местного самоуправления района и продолжается в течение финансового года. 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Представленная  информация вам  составит представление об основных показателях социально-экономического развития района за 2020 год, об источниках формирования доходов районного бюджета и направлениях расходования бюджетных средств.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0"/>
            <a:ext cx="88392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ctr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Перечень муниципальных программ  Родниковского муниципального района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поддержка граждан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качественным жильем и услугами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коммунального хозяйства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  физической культуры и спорта 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молодежной политики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Экономическое развитие и инновационная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органов местного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самоуправления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2"/>
              </a:rPr>
              <a:t>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Охрана земель и окружающей среды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algn="just" defTabSz="800100">
              <a:lnSpc>
                <a:spcPct val="114000"/>
              </a:lnSpc>
              <a:spcAft>
                <a:spcPts val="0"/>
              </a:spcAft>
              <a:defRPr/>
            </a:pPr>
            <a:endParaRPr lang="ru-RU" alt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just" defTabSz="800100">
              <a:lnSpc>
                <a:spcPct val="1140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рамках муниципальных программ составили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701,8 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что составляет  98</a:t>
            </a:r>
            <a:r>
              <a:rPr lang="en-US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4 % общего объема расходов районного бюджета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077200" cy="8651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муниципальным программам за 2020 год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 smtClean="0"/>
          </a:p>
        </p:txBody>
      </p:sp>
      <p:graphicFrame>
        <p:nvGraphicFramePr>
          <p:cNvPr id="452684" name="Group 76"/>
          <p:cNvGraphicFramePr>
            <a:graphicFrameLocks noGrp="1"/>
          </p:cNvGraphicFramePr>
          <p:nvPr>
            <p:ph type="tbl" idx="1"/>
          </p:nvPr>
        </p:nvGraphicFramePr>
        <p:xfrm>
          <a:off x="152400" y="1295400"/>
          <a:ext cx="8839200" cy="5549392"/>
        </p:xfrm>
        <a:graphic>
          <a:graphicData uri="http://schemas.openxmlformats.org/drawingml/2006/table">
            <a:tbl>
              <a:tblPr/>
              <a:tblGrid>
                <a:gridCol w="4261757">
                  <a:extLst>
                    <a:ext uri="{9D8B030D-6E8A-4147-A177-3AD203B41FA5}"/>
                  </a:extLst>
                </a:gridCol>
                <a:gridCol w="1578429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</a:tblGrid>
              <a:tr h="711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 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432,7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граждан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96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качественным жильем и услугами жилищно-коммунального хозяйства населения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 и спорта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Реализация молодежной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1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Экономическое развитие и инновационная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50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2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земель и окружающей среды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основе муниципальных программ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724,0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701,8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3400" y="685800"/>
            <a:ext cx="80772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соответствии с постановлением администрации муниципального образования «Родниковский муниципальный район» от 30.09.2013 №1246 «Об утверждении порядка проведения оценки эффективности реализации муниципальных программ Родниковского муниципального района»  ежегодно проводится анализ эффективности реализации программ.</a:t>
            </a:r>
            <a:endParaRPr lang="ru-RU" dirty="0" smtClean="0"/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реализации муниципальных программ за 2020 год выявил, что по сравнению с отчетными периодами прошедших лет качество планирования значений целевых показателей значительно улучшилось.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По итогам оценки эффективности реализации муниципальных программ в 2020 году можно отметить, что взаимосвязь целей муниципальных программ и задач подпрограмм достигнута. По результатам  оценки эффективности все (100%) муниципальных программы признаны эффективными муниципальными программами.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/>
          </p:cNvSpPr>
          <p:nvPr>
            <p:ph type="title"/>
          </p:nvPr>
        </p:nvSpPr>
        <p:spPr>
          <a:xfrm>
            <a:off x="4800600" y="762000"/>
            <a:ext cx="41148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Родниковского муниципального района» </a:t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432,7 млн.руб.</a:t>
            </a:r>
            <a: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400" y="2438401"/>
          <a:ext cx="8839201" cy="4234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9571"/>
                <a:gridCol w="1999630"/>
              </a:tblGrid>
              <a:tr h="7964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подпрограмм</a:t>
                      </a:r>
                      <a:endParaRPr lang="ru-RU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(млн.руб.)</a:t>
                      </a:r>
                      <a:endParaRPr lang="ru-RU" sz="1400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2337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Дошкольное образование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156,6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7886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Общее образование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156,8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6899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Дополнительное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образование и воспитание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детей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18,2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52721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Выявление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и поддержка одаренных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детей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721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Обеспечение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функционирования системы образования Родниковского муниципального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23,7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89508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Патриотическое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воспитание детей и молодежи Родниковского муниципального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2523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Обеспечение 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пожарной безопасности образовательных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учреждений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4,9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721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Развитие</a:t>
                      </a:r>
                      <a:r>
                        <a:rPr lang="ru-RU" sz="1400" b="1" i="0" u="none" strike="noStrike" dirty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, сохранение и укрепление материально - технической базы  муниципальных учреждений </a:t>
                      </a:r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образования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67,6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06224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Внедрение целевой модели цифровой образовательной среды в общеобразовательных организациях и профессиональных образовательных организациях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4,5</a:t>
                      </a:r>
                      <a:endParaRPr lang="ru-RU" sz="1400" b="1" i="0" u="none" strike="noStrike" dirty="0">
                        <a:solidFill>
                          <a:schemeClr val="tx1">
                            <a:lumMod val="9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160920141.jpg"/>
          <p:cNvPicPr>
            <a:picLocks noChangeAspect="1"/>
          </p:cNvPicPr>
          <p:nvPr/>
        </p:nvPicPr>
        <p:blipFill>
          <a:blip r:embed="rId2"/>
          <a:srcRect t="7143" b="4761"/>
          <a:stretch>
            <a:fillRect/>
          </a:stretch>
        </p:blipFill>
        <p:spPr>
          <a:xfrm>
            <a:off x="76200" y="1"/>
            <a:ext cx="2854388" cy="1676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975472"/>
            <a:ext cx="1981200" cy="1411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0"/>
            <a:ext cx="8153400" cy="394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indent="449263" algn="just"/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реализации мероприятий  подпрограммы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Общее образование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 осуществлялись следующие р</a:t>
            </a:r>
            <a:r>
              <a:rPr lang="ru-RU" baseline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асходы: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создание в общеобразовательных организациях Центров образования цифрового и гуманитарного профилей «Точка роста» -  4,2 млн. руб.;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осуществление дополнительных мероприятий по профилактике и противодействию распространения инфекции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COVID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-19) в общеобразовательных организациях – 908,9 тыс. руб.;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ежемесячное денежное вознаграждение за классное руководство педагогическим работникам – 3,3 млн. руб.;</a:t>
            </a:r>
          </a:p>
          <a:p>
            <a:pPr lvl="0" indent="449263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создание (обновление) материально-технической базы для реализации основных и дополнительных общеобразовательных программ цифрового и гуманитарного профилей – 1,9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U:\Отдел экономики\Доклад Главы за 2020 г\Доклад Главы-2020-образование\цЕНТР тОЧКА РОС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495800"/>
            <a:ext cx="2971800" cy="1981200"/>
          </a:xfrm>
          <a:prstGeom prst="rect">
            <a:avLst/>
          </a:prstGeom>
          <a:noFill/>
        </p:spPr>
      </p:pic>
      <p:pic>
        <p:nvPicPr>
          <p:cNvPr id="13" name="Рисунок 12" descr="C:\Users\BalakirevaNG\Downloads\30\IMG_35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86200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BalakirevaNG\Downloads\30\IMG_35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8006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228600" y="228600"/>
            <a:ext cx="8610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реализацию мероприятий по укреплению пожарной безопасности образовательных организаций  направлено 4,9 млн. руб. бюджетных средств.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 исполнение мероприятий подпрограммы «Развитие, сохранение и укрепление материально - технической базы  муниципальных учреждений образования» потрачено 67,6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содержания зданий и сооружений муниципальных образовательных организаций, обустройство прилегающих к ним территорий  - 4,0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создание новых мест в общеобразовательных организациях (строительство Каминской СОШ на 150 мест) потрачено 56,6 млн. руб.;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приобретение оборудования и расходных материалов, необходимых при проведении ОГЭ и ЕГЭ – 1,1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укрепление материально-технической базы муниципальных образовательных организаций района в рамках реализации наказов избирателей депутатам Ивановской областной Думы направлено бюджетных средств - 2,6 млн. руб.;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внедрение целевой модели цифровой образовательной среды в общеобразовательных организациях израсходовано 4,5 млн.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U:\Отдел экономики\Доклад Главы за 2020 г\Доклад Главы-2020-образование\кАМИНСКАЯ сш С КВАДРОКОПТЕ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4267200"/>
            <a:ext cx="3877820" cy="2057400"/>
          </a:xfrm>
          <a:prstGeom prst="rect">
            <a:avLst/>
          </a:prstGeom>
          <a:noFill/>
        </p:spPr>
      </p:pic>
      <p:pic>
        <p:nvPicPr>
          <p:cNvPr id="63491" name="Picture 3" descr="U:\Отдел экономики\Доклад Главы за 2020 г\Доклад Главы-2020-образование\открытие Каминской СШ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648200"/>
            <a:ext cx="3124200" cy="2078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858000" cy="1524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поддержка граждан Родниковского муниципального района»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- 13,1 млн.руб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377805"/>
          <a:ext cx="8305800" cy="2987601"/>
        </p:xfrm>
        <a:graphic>
          <a:graphicData uri="http://schemas.openxmlformats.org/drawingml/2006/table">
            <a:tbl>
              <a:tblPr/>
              <a:tblGrid>
                <a:gridCol w="5590443">
                  <a:extLst>
                    <a:ext uri="{9D8B030D-6E8A-4147-A177-3AD203B41FA5}"/>
                  </a:extLst>
                </a:gridCol>
                <a:gridCol w="2715357">
                  <a:extLst>
                    <a:ext uri="{9D8B030D-6E8A-4147-A177-3AD203B41FA5}"/>
                  </a:extLst>
                </a:gridCol>
              </a:tblGrid>
              <a:tr h="634948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6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</a:t>
                      </a:r>
                      <a:r>
                        <a:rPr lang="ru-RU" sz="1600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б.)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71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Дети Родниковского района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950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Организация отдыха и оздоровления детей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58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Профилактика социального неблагополучия семей с детьми, защита прав и интересов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08605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Забота и поддержка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520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Кадры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8509">
            <a:off x="6365438" y="1377294"/>
            <a:ext cx="2362200" cy="182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/>
          <a:srcRect l="6055" r="7912"/>
          <a:stretch>
            <a:fillRect/>
          </a:stretch>
        </p:blipFill>
        <p:spPr bwMode="auto">
          <a:xfrm rot="21183425">
            <a:off x="357268" y="1288329"/>
            <a:ext cx="2514600" cy="193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M:\ГОДОВЫЕ ОТЧЕТЫ\Годовые отчеты за 2019 год\Район\бюджет для граждан\2019 для граждан\2020 ФОТО для экономики\_DSC26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1600200"/>
            <a:ext cx="2847892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57200" y="228600"/>
            <a:ext cx="8382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мероприятия подпрограммы «Дети Родниковского района» потрачено 7,5 млн. руб., из нее:</a:t>
            </a:r>
          </a:p>
          <a:p>
            <a:pPr lvl="0" indent="449263" algn="just"/>
            <a:r>
              <a:rPr lang="ru-RU" sz="1600" dirty="0" smtClean="0"/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-предоставление льготного питания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отдельным категориям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 муниципальных общеобразовательных организаций – 0,2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выплата компенсации части родительской платы за содержание ребенка в дошкольном образовательном учреждении в сумме 3,2 млн. руб., в том числе для многодетных семей 1,1 млн. руб.;</a:t>
            </a:r>
          </a:p>
          <a:p>
            <a:pPr lvl="0" indent="449263" algn="just" eaLnBrk="0" hangingPunct="0"/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предоставление жилых помещений детям-сиротам и детям, оставшимся без попечения родителей, лицам из их числа  - 2,5 млн. руб.;</a:t>
            </a:r>
          </a:p>
          <a:p>
            <a:pPr lvl="0" indent="449263" algn="just" eaLnBrk="0" hangingPunct="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организацию питания обучающихся 1-4 классов общеобразовательных организаций </a:t>
            </a:r>
            <a:r>
              <a:rPr lang="ru-RU" sz="1600" dirty="0" smtClean="0"/>
              <a:t>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1,5 млн. руб.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Подпрограмма «Забота и поддержка» объем расходов  - 2,1 млн. руб.: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граждан, проживающих на территории муниципального образования "Родниковский муниципальный район", льготными лекарственными препаратами - 0,2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оказание материальной помощи гражданам, оказавшимся в трудной жизненной ситуации в сумме 0,3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выплаты гражданам, имеющим звание «Почетный гражданин Родниковского района» составили 0,9 млн. руб.;</a:t>
            </a:r>
          </a:p>
          <a:p>
            <a:pPr lvl="0" indent="449263" algn="just" eaLnBrk="0" hangingPunct="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проведение ремонта  жилых помещений  и (или) замена (приобретение) бытового и сантехнического оборудования в жилых помещениях инвалидов и участников ВОВ – 0,5 млн.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выплаты 22 участникам подпрограмма "Кадры" потрачено 1,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млн. руб. бюджетных средств,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том числе 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aseline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Единовременные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выплаты – 0,6 млн. руб.,  доплата к заработной плате – 0,4 млн.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1609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программа «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качественным жильем и услугами жилищно-коммунального хозяйства населения Родниковского муниципального района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–      34,8 млн.руб.</a:t>
            </a: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ru-RU" sz="1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2971801"/>
          <a:ext cx="8839200" cy="3275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8463">
                  <a:extLst>
                    <a:ext uri="{9D8B030D-6E8A-4147-A177-3AD203B41FA5}"/>
                  </a:extLst>
                </a:gridCol>
                <a:gridCol w="1550737">
                  <a:extLst>
                    <a:ext uri="{9D8B030D-6E8A-4147-A177-3AD203B41FA5}"/>
                  </a:extLst>
                </a:gridCol>
              </a:tblGrid>
              <a:tr h="914399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84988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жильем молодых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семей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398103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инженерной инфраструктурой земельных участков, предназначенных для бесплатного предоставления семьям с тремя и более детьми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508634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содержания муниципального жилищного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фонда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494791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газификации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19,8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94791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Переселение граждан из аварийного жилищного фонда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2361127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19200"/>
            <a:ext cx="2477727" cy="16001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000" y="304800"/>
            <a:ext cx="84582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мероприятия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 «Обеспечение качественным жильем и услугами жилищно-коммунального хозяйства населения Родниковского муниципального района» </a:t>
            </a:r>
            <a:endParaRPr kumimoji="0" lang="en-US" i="0" u="none" strike="noStrike" cap="none" normalizeH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предоставлена социальная выплата трем  молодым семьям на приобретение жилого помещения в сумме 2,5 млн. руб.;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разработку проектной документации на строительство распределительного газопровода для газификации улиц с. Каминский,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Цепочкино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Скрылово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Иваниха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Юдинка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Тушиха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Тезинка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Кощеево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направлено 19,8 млн. руб.;</a:t>
            </a:r>
          </a:p>
          <a:p>
            <a:pPr algn="just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на переселение граждан  из аварийного  жилищного фонда (приобретено 5 квартир на вторичном рынке жилья) израсходовано 5,9 млн. руб. бюджетных средств;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ремонт муниципального жилищного фонда и его содержания до заселения израсходовано 6,4 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https://i.mycdn.me/i?r=AyH4iRPQ2q0otWIFepML2LxRkMm4YjH1axw0HvkdVxahQ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i.mycdn.me/i?r=AyH4iRPQ2q0otWIFepML2LxRtQU8CoPzCHQ-9znLmRKP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rodnikovskij-rabochij.ru/wp-content/uploads/2018/09/DC2MxjeXYAA28Kd.jpg-large-520x2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4191000"/>
            <a:ext cx="4953000" cy="23336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7414" name="AutoShape 6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EJ5k3uhXUAMpaXK.jpg"/>
          <p:cNvPicPr>
            <a:picLocks noChangeAspect="1"/>
          </p:cNvPicPr>
          <p:nvPr/>
        </p:nvPicPr>
        <p:blipFill>
          <a:blip r:embed="rId3" cstate="print"/>
          <a:srcRect r="21781"/>
          <a:stretch>
            <a:fillRect/>
          </a:stretch>
        </p:blipFill>
        <p:spPr>
          <a:xfrm>
            <a:off x="914400" y="4343400"/>
            <a:ext cx="2790133" cy="2378357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b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spc="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838200"/>
          <a:ext cx="8458200" cy="563879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362200"/>
                <a:gridCol w="6096000"/>
              </a:tblGrid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поступающие в бюджет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выплачиваемые из бюджета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расходов бюджета над его доходами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доходов бюджета над его расходами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Бюджетная система Российской Федерации 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7346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обязательства, возникающие из государственных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Российской Федерацией или субъектом Российской Федерации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программа Родниковского муниципального района</a:t>
                      </a:r>
                      <a:endParaRPr lang="ru-RU" sz="1200" b="1" dirty="0">
                        <a:solidFill>
                          <a:schemeClr val="tx1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 «Родниковский муниципальный район»</a:t>
                      </a:r>
                    </a:p>
                  </a:txBody>
                  <a:tcPr marL="68580" marR="68580" marT="34290" marB="34290">
                    <a:gradFill flip="none" rotWithShape="1">
                      <a:gsLst>
                        <a:gs pos="0">
                          <a:schemeClr val="tx1">
                            <a:shade val="30000"/>
                            <a:satMod val="115000"/>
                          </a:schemeClr>
                        </a:gs>
                        <a:gs pos="50000">
                          <a:schemeClr val="tx1"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/>
          </p:cNvSpPr>
          <p:nvPr>
            <p:ph type="title"/>
          </p:nvPr>
        </p:nvSpPr>
        <p:spPr>
          <a:xfrm>
            <a:off x="3657600" y="152400"/>
            <a:ext cx="4800600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Родниковского муниципального района»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78,0 млн.руб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1875017"/>
          <a:ext cx="8458200" cy="4525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769"/>
                <a:gridCol w="1590431"/>
              </a:tblGrid>
              <a:tr h="884416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036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досуга и обеспечение услугами организаций культуры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32,7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2568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библиотечного обслуживания населения, комплектование и обеспечение сохранности книжных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фондов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5282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Дополнительное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образование детей в сфере культуры и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искусства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80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деятельности отрасли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89698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 сохранение и укрепление материально-технической базы муниципальных учреждений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1626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Социально-значимые </a:t>
                      </a:r>
                      <a:r>
                        <a:rPr lang="ru-RU" sz="1600" b="0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общерайонные</a:t>
                      </a:r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мероприятия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380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Информационная среда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6386" name="Picture 2" descr="http://rodnikovskij-rabochij.ru/wp-content/uploads/2016/12/%D0%BD%D0%B4%D0%BC-520x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3352800" cy="1579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81000" y="685800"/>
            <a:ext cx="8382000" cy="295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hangingPunct="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подпрограммы «Развитие, сохранение и укрепление материально-технической базы муниципальных учреждений культуры» произведены  расходы в сумме 801,9 тыс. руб. в том числе: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за счет средств субсидии на обеспечение развития и укрепления материально-технической базы домов культуры в населенных пунктах с числом жителей до 50 тысяч человек приобретено оборудование в зрительный зал Каминского СДК  на 670,0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s://pbs.twimg.com/media/DqGCm6qWkAAYcX4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7" descr="IMG-e35b801f7dec81e885dd9d2ab91de8e9-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038600"/>
            <a:ext cx="3600450" cy="2519363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5" name="Picture 6" descr="IMG-2e5fc569a916e906c83c6b072174b2f6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4464050"/>
            <a:ext cx="3600450" cy="2393950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382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457200" algn="just">
              <a:lnSpc>
                <a:spcPct val="115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2020 году при реализации муниципальных программ «Развитие образования Родниковского муниципального района» и «Развитие культуры Родниковского муниципального района» была продолжена реализация майских Указов Президента Российской Федерации, направленные на поэтапное повышение заработной платы педагогическим работникам  детских садов, школ, учреждений дополнительного образования  и специалистам учреждений культуры.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заработной платы педагогическим работникам  детских садов, школ осуществлялось из средств субвенции областного бюджета, выделяемой бюджету Родниковского муниципального района на финансовое обеспечение государственных гарантий реализации прав на получение общедоступного и бесплатного дошкольного образования начального общего, основного общего, среднего общего образования в муниципальных образовательных организациях, обеспечение дополнительного образования в муниципальных общеобразовательных организациях, включая расходы на оплату труда, приобретение учебников и учебных пособий, средств обучения, игр и игрушек.  На повышение заработной платы педагогическим работникам учреждений дополнительного образования  и специалистам учреждений культуры было направлено 23,3 млн. руб., из нее за счет средств  областного бюджета 21,5 млн. руб. и средств местного бюджета – 1,8 млн. руб.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6106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реализации Майских указов Президента Российской Федерации по повышению заработной платы отдельным категориям работников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990599"/>
          <a:ext cx="8723996" cy="5723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481">
                  <a:extLst>
                    <a:ext uri="{9D8B030D-6E8A-4147-A177-3AD203B41FA5}"/>
                  </a:extLst>
                </a:gridCol>
                <a:gridCol w="815835"/>
                <a:gridCol w="815835"/>
                <a:gridCol w="815835"/>
                <a:gridCol w="815835"/>
                <a:gridCol w="815835">
                  <a:extLst>
                    <a:ext uri="{9D8B030D-6E8A-4147-A177-3AD203B41FA5}"/>
                  </a:extLst>
                </a:gridCol>
                <a:gridCol w="815835"/>
                <a:gridCol w="815835"/>
                <a:gridCol w="815835"/>
                <a:gridCol w="815835"/>
              </a:tblGrid>
              <a:tr h="497522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работников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 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80843">
                <a:tc>
                  <a:txBody>
                    <a:bodyPr/>
                    <a:lstStyle/>
                    <a:p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9 214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18 243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18917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21398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40621">
                <a:tc gridSpan="9"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14 342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17 820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18 443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20 018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19810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20618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22050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24 717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>
                  <a:txBody>
                    <a:bodyPr/>
                    <a:lstStyle/>
                    <a:p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18 362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19 058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20 705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20541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21199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22519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586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14 011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16 630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18 323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20599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22292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23506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26261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585627">
                <a:tc>
                  <a:txBody>
                    <a:bodyPr/>
                    <a:lstStyle/>
                    <a:p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культуры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7 345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13 354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11 930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11 673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16274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20693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22566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23728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752949">
                <a:tc>
                  <a:txBody>
                    <a:bodyPr/>
                    <a:lstStyle/>
                    <a:p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по району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13 338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15 293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16 174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15 945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17412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19669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22032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25640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Родниковского муниципального района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28,1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млн. руб.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04800" y="939775"/>
          <a:ext cx="86106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7236"/>
                <a:gridCol w="1713364"/>
              </a:tblGrid>
              <a:tr h="8586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  программы</a:t>
                      </a:r>
                      <a:endParaRPr lang="ru-RU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318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стадиона «Труд»</a:t>
                      </a:r>
                    </a:p>
                    <a:p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8,0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99245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и проведение массовых спортивных мероприятий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6877">
                <a:tc>
                  <a:txBody>
                    <a:bodyPr/>
                    <a:lstStyle/>
                    <a:p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Мероприятия, по поддержке спортивных команд, участвующих в Чемпионатах Ивановской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865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</a:t>
                      </a: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физкультурно-оздоровительного комплекса «Родники - Арена»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19,6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0" name="Рисунок 9" descr="EOBNYP0WoAI6D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777233"/>
            <a:ext cx="3124200" cy="2080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M:\ГОДОВЫЕ ОТЧЕТЫ\Годовые отчеты за 2019 год\Район\бюджет для граждан\2019 для граждан\2020 ФОТО для экономики\P1160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972050"/>
            <a:ext cx="2514600" cy="1885950"/>
          </a:xfrm>
          <a:prstGeom prst="rect">
            <a:avLst/>
          </a:prstGeom>
          <a:noFill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4419600"/>
            <a:ext cx="2744577" cy="205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/>
          </p:cNvSpPr>
          <p:nvPr>
            <p:ph type="title"/>
          </p:nvPr>
        </p:nvSpPr>
        <p:spPr>
          <a:xfrm>
            <a:off x="3962400" y="609600"/>
            <a:ext cx="4930775" cy="950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«Реализация молодежной политики на территории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2,7 млн.руб.</a:t>
            </a:r>
            <a:endParaRPr lang="ru-RU" sz="2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4800" y="2971800"/>
          <a:ext cx="8534400" cy="2749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5266"/>
                <a:gridCol w="1879134"/>
              </a:tblGrid>
              <a:tr h="10867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Мероприятия  программы</a:t>
                      </a:r>
                      <a:endParaRPr lang="ru-RU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 млн.руб.)</a:t>
                      </a:r>
                      <a:endParaRPr lang="ru-RU" sz="18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Реализация мероприятий по недопущению 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распространения 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новой коронавирусной инфекции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Расходы на организацию и осуществление мероприятий по работе с детьми и молодежью 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1676401"/>
            <a:ext cx="1933573" cy="1066800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2590800" cy="145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4419600" y="304800"/>
            <a:ext cx="4545013" cy="2590800"/>
          </a:xfrm>
        </p:spPr>
        <p:txBody>
          <a:bodyPr>
            <a:normAutofit fontScale="90000"/>
          </a:bodyPr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«Экономическое развитие и инновационная экономика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27,6 млн.руб.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2819401"/>
          <a:ext cx="8686800" cy="3657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1"/>
                <a:gridCol w="2082799"/>
              </a:tblGrid>
              <a:tr h="678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 млн.руб.)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26972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Организация транспортного обслуживания населения 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728097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Энергосбережение и повышение энергетической эффективности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862065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сети автомобильных дорог общего пользования, расположенных в границах Родниковского муниципального района и повышение безопасности дорожного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движения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862065">
                <a:tc>
                  <a:txBody>
                    <a:bodyPr/>
                    <a:lstStyle/>
                    <a:p>
                      <a:pPr marL="72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имуществом, земельными ресурсами и градостроительная деятельность</a:t>
                      </a:r>
                    </a:p>
                    <a:p>
                      <a:pPr marL="72000" algn="just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66800"/>
            <a:ext cx="2133600" cy="158417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7" name="Picture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2057400" cy="13226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04800" y="152400"/>
            <a:ext cx="8686800" cy="502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>
              <a:lnSpc>
                <a:spcPct val="114000"/>
              </a:lnSpc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подпрограммы «Развитие сети автомобильных дорог общего пользования, расположенных в границах Родниковского муниципального района и повышение безопасности дорожного движения»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осуществлялись следующие мероприятия: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lnSpc>
                <a:spcPct val="114000"/>
              </a:lnSpc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на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ремонт и содержание сети дорог общего пользования, расположенных в границах Родниковского муниципального района составили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12,2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руб., из 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indent="449263" algn="just" eaLnBrk="0" hangingPunct="0">
              <a:lnSpc>
                <a:spcPct val="114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выполнен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ямочный ремонт и ремонт картами автомобильных дорог г. Родники в сумме 3,9 млн. 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indent="449263" algn="just" eaLnBrk="0" hangingPunct="0">
              <a:lnSpc>
                <a:spcPct val="114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автомобильных дорог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ул. Запрудная, Центральная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 этап 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Пригородное пр.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Вичугский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сумме 6,1 млн. руб.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indent="449263" algn="just" eaLnBrk="0" hangingPunct="0">
              <a:lnSpc>
                <a:spcPct val="114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тротуара  в г. Родники,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Гагарина,  д.7  и в с. Пригородное в сумме  1,5 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руб. </a:t>
            </a:r>
          </a:p>
          <a:p>
            <a:pPr indent="457200" algn="just">
              <a:buFontTx/>
              <a:buChar char="-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предоставлены межбюджетные трансферты бюджетам поселений в соответствии с соглашениями на содержание автомобильных дорог общего пользования местного значения  в сумме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5,6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U:\Отдел экономики\Доклад Главы за 2020 г\фото отдел строительства\фотоотчет тротуар Гагарина\IMG-4ba308b51b730b2e74bf787d0afd8f7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991100"/>
            <a:ext cx="2489200" cy="1866900"/>
          </a:xfrm>
          <a:prstGeom prst="rect">
            <a:avLst/>
          </a:prstGeom>
          <a:noFill/>
        </p:spPr>
      </p:pic>
      <p:pic>
        <p:nvPicPr>
          <p:cNvPr id="1027" name="Picture 3" descr="U:\Отдел экономики\Доклад Главы за 2020 г\фото отдел строительства\фото тротуар пригородное\IMG_20200713_100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5105400"/>
            <a:ext cx="1314450" cy="1752600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5213133"/>
            <a:ext cx="2471738" cy="16448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288213" cy="1295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«Совершенствование  органов местного самоуправления»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83,2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млн.руб.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153400" cy="3647202"/>
        </p:xfrm>
        <a:graphic>
          <a:graphicData uri="http://schemas.openxmlformats.org/drawingml/2006/table">
            <a:tbl>
              <a:tblPr/>
              <a:tblGrid>
                <a:gridCol w="6056811">
                  <a:extLst>
                    <a:ext uri="{9D8B030D-6E8A-4147-A177-3AD203B41FA5}"/>
                  </a:extLst>
                </a:gridCol>
                <a:gridCol w="2096589">
                  <a:extLst>
                    <a:ext uri="{9D8B030D-6E8A-4147-A177-3AD203B41FA5}"/>
                  </a:extLst>
                </a:gridCol>
              </a:tblGrid>
              <a:tr h="687534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266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Обеспечение деятельности исполнительных органов 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77,6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1459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Укрепление кадрового потенциала муниципальной службы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52831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Сохранение и укрепление материально-технической базы органов местного самоуправления Родниковского муниципального района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306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Организация дополнительного пенсионного обеспечения отдельных категорий граждан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20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Информационное общество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60" name="Text Box 5"/>
          <p:cNvSpPr txBox="1">
            <a:spLocks noChangeArrowheads="1"/>
          </p:cNvSpPr>
          <p:nvPr/>
        </p:nvSpPr>
        <p:spPr bwMode="auto">
          <a:xfrm>
            <a:off x="447675" y="589756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21522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62000" y="533400"/>
            <a:ext cx="7772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/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реализацию мероприятий  подпрограммы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деятельности исполнительных органов»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направлено бюджетных ассигнований в сумме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77,6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руб., в том числе:</a:t>
            </a:r>
          </a:p>
          <a:p>
            <a:pPr indent="449263" algn="just"/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функций исполнительных органов муниципального образования –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52,3 </a:t>
            </a:r>
            <a:r>
              <a:rPr lang="ru-RU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обеспечение деятельности муниципального казенного учреждения "Центр по обеспечению деятельности органов местного самоуправления" направлено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15,9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руб.;</a:t>
            </a:r>
          </a:p>
          <a:p>
            <a:pPr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 обеспечение функционирования МФЦ «Мои документы» направлено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9,4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руб., из нее за счет субсидии из областного бюджета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2,8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мероприятия подпрограммы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Сохранение и укрепление материально-технической базы органов местного самоуправления Родниковского муниципального района» направлено бюджетных средств в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сумме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0,3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 руб.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ремонта помещений органов местного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самоуправления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265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итоги реализации бюджетной политики Родниковского муниципального района за 2020 год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2362200" cy="13715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муниципального долга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3276600"/>
            <a:ext cx="2438400" cy="13716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и полное исполнение обязательств районного бюджета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4953000"/>
            <a:ext cx="2438400" cy="1676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дефицита на уровне, не превышающем 10% от объема доходов районного бюджета без учета безвозмездных поступлений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8200" y="1676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 по состоянию на 01.01.2021 отсутствует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5105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- фактические доходы превысили произведенные расходы  на 10,9 млн. руб.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3528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социально-значимые и первоочередные обязательства,  </a:t>
            </a:r>
          </a:p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в бюджете, в 2020 году были обеспечены финансированием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3048000" y="2057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3048000" y="37338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048000" y="5486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600" y="228600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«Охрана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земель и окружающей среды на территории муниципального образования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«Родниковский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район»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реализацию мероприятий использовано 1,6 млн.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www.sah67.ru/userfls/editor/large/7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505200" cy="194016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600" y="3124200"/>
            <a:ext cx="8077200" cy="196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14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предоставлены межбюджетные трансферты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бюджетам сельских поселений на участие в организации деятельности по сбору (в том числе раздельному сбору) и транспортированию твердых коммунальных – 947,0 тыс. руб.;</a:t>
            </a:r>
          </a:p>
          <a:p>
            <a:pPr algn="just" hangingPunct="0">
              <a:lnSpc>
                <a:spcPct val="114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субсидии юридическим лицам на возмещение затрат по накоплению, обработке, утилизации и захоронению твердых коммунальных отходов – 628,7 тыс. руб.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53400" cy="1295400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направления деятельности органов местного самоуправления в 2020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году -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их реализацию потрачено 11,4 млн.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руб.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2209800"/>
          <a:ext cx="8534400" cy="433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600"/>
                <a:gridCol w="18288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мероприятия </a:t>
                      </a:r>
                      <a:endParaRPr lang="ru-RU" sz="12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(млн. руб.) </a:t>
                      </a:r>
                      <a:endParaRPr lang="ru-RU" sz="12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функций представительного органа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Резервный фонд местной администрации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Расходы на объект "Городское кладбище по адресу: 1,3 км северо-восточнее д. </a:t>
                      </a:r>
                      <a:r>
                        <a:rPr lang="ru-RU" sz="1600" dirty="0" err="1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Кутилово</a:t>
                      </a:r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Родниковского района Ивановской области"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организацию обустройства мест массового отдыха населения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содержание мест захоронения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осуществление мероприятий по обеспечению безопасности людей на водных объектах, охране их жизни и здоровья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Осуществление отдельных государственных полномочий в области обращения с животными 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9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dirty="0">
                        <a:solidFill>
                          <a:schemeClr val="tx1">
                            <a:lumMod val="9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04800" y="30480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 ассигнований резервного фонда администрации муниципального образования «Родниковский муниципальный район»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2020 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09798"/>
            <a:ext cx="845820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резервного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фонда местной администрации составили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1 138,3 тыс.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 в том числе:</a:t>
            </a:r>
          </a:p>
          <a:p>
            <a:pPr indent="457200">
              <a:lnSpc>
                <a:spcPct val="150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приобретение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средств индивидуальной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защиты - 54,0 тыс. туб.;</a:t>
            </a:r>
          </a:p>
          <a:p>
            <a:pPr indent="457200">
              <a:lnSpc>
                <a:spcPct val="150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проведение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ремонтных работ питающей ВЛ-0,4 кВ в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Цепочкино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52,2 тыс. руб.;</a:t>
            </a:r>
          </a:p>
          <a:p>
            <a:pPr indent="457200" algn="just">
              <a:lnSpc>
                <a:spcPct val="150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предоставление субсидий юридическим лицам, индивидуальным предпринимателям и физическим лицам, в наибольшей степени пострадавшим в условиях ухудшения ситуации в результате распространения новой коронавирусной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инфекции  - 1 031,1 тыс. руб.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государственные и муниципальные информационные ресурсы</a:t>
            </a: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1403350" y="2060575"/>
            <a:ext cx="6400800" cy="34750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/</a:t>
            </a:r>
          </a:p>
        </p:txBody>
      </p:sp>
      <p:pic>
        <p:nvPicPr>
          <p:cNvPr id="83971" name="Picture 4" descr="header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8064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835150" y="2708275"/>
            <a:ext cx="4752975" cy="3667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Официальный сайт</a:t>
            </a:r>
            <a:r>
              <a:rPr lang="ru-RU" sz="1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www.rodniki-37.ru</a:t>
            </a:r>
          </a:p>
        </p:txBody>
      </p:sp>
      <p:pic>
        <p:nvPicPr>
          <p:cNvPr id="8397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213100"/>
            <a:ext cx="828040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974" name="Rectangle 13"/>
          <p:cNvSpPr>
            <a:spLocks noChangeArrowheads="1"/>
          </p:cNvSpPr>
          <p:nvPr/>
        </p:nvSpPr>
        <p:spPr bwMode="auto">
          <a:xfrm>
            <a:off x="2298700" y="4292600"/>
            <a:ext cx="1854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CC"/>
                </a:solidFill>
              </a:rPr>
              <a:t>www.bus.gov.ru</a:t>
            </a:r>
            <a:endParaRPr lang="ru-RU">
              <a:solidFill>
                <a:srgbClr val="0000CC"/>
              </a:solidFill>
            </a:endParaRPr>
          </a:p>
        </p:txBody>
      </p:sp>
      <p:pic>
        <p:nvPicPr>
          <p:cNvPr id="8397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84763"/>
            <a:ext cx="3744913" cy="90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976" name="T:j_id__ctru9pc2:j_id__ctru4pc3" descr="http://www.budget.gov.ru/static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76800"/>
            <a:ext cx="44164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908050"/>
            <a:ext cx="8964612" cy="2376488"/>
          </a:xfrm>
        </p:spPr>
        <p:txBody>
          <a:bodyPr/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Подготовлено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Финансовым управлением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«Родниковский муниципальный район»</a:t>
            </a: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563938" y="3644900"/>
            <a:ext cx="5184775" cy="1655763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 финансового управления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Балакирева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Н.Г.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2-19-37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района  за 2020 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50426"/>
          <a:ext cx="8382000" cy="521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81200"/>
                <a:gridCol w="1066800"/>
                <a:gridCol w="1295400"/>
              </a:tblGrid>
              <a:tr h="60220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Среднегодовая численность постоянного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 человек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32,192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32,33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693046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рождаемости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родившихся на 1000 чел. 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10,72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7,56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Общий коэффициент смертности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умерших на 1000 чел. </a:t>
                      </a:r>
                      <a:endParaRPr lang="ru-RU" sz="1400" b="1" i="0" kern="1200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16,46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17,60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1000 человек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-5,75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-10,04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 на конец года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4187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Денежные доходы в расчете на душу населения в месяц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14501,35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400" b="1" baseline="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843,00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9272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Количество семей, улучшивших жилищные условия с помощью мер государственной поддержки в сфере ипотечного жилищного кредитования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478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Индекс промышленного производства 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0" marR="0" marT="0" marB="0" anchor="ctr"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103,73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Промышленное производство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5943600"/>
          </a:xfrm>
        </p:spPr>
        <p:txBody>
          <a:bodyPr>
            <a:no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2020 году экономическое развитие Родниковского района характеризуется как стабильное.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Промышленность района представлена рядом обрабатывающих производств.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отгруженной промышленной продукции в стоимостном выражении в 2020 г. составил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9,35 млрд. рублей, что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выше уровня показателей за 2020 год на 112,2% 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(2019 год – 8,33 млрд. руб.).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Текстильные и швейные предприятия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на их долю пришлось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66,8%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объема отгруженной продукции 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(2020 г. – 6,25 млрд. руб., 2019 г. – 5,31 млрд. руб.);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предприятиях пищевой промышленности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отмечен рост производства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105,2%.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долю предприятий пищевой промышленности приходится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8,0%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всего объема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отгруженной продукции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предприятий машиностроительного комплекса и производства металлоконструкций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составляет 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5,4%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объеме отгруженной продукции.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2020 году объем отгруженной продукции составил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505,9 млн. рублей.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4800" y="1524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предприятий, занимающихся обработкой древесины и производством изделий из дерева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составляет 2,7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объеме отгруженной продукции.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отгруженной продукции в 2020 году составил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253,4 млн. рублей,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7200" algn="just"/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предприятий, занимающихся производством  мебели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составляет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1,7%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объеме отгруженной продукции.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отгруженной продукции в 2020 году  составил порядка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156,7 млн. рублей. </a:t>
            </a:r>
          </a:p>
          <a:p>
            <a:pPr indent="457200"/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 целлюлозно-бумажном  производстве,  издательской  и полиграфической деятельности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2020 году объем отгруженной продукции составил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611,0 млн.  рублей.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7200"/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отрасли  по  производству  резиновых  и  пластмассовых  изделий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2020 году объем отгруженной продукции составил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169,2 млн.  рублей.</a:t>
            </a:r>
          </a:p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Положительную динамику, не смотря на сложную экономическую ситуацию, показывает нам Индустриальный парк «Родники». Сейчас на территории парка осуществляют свою деятельность 57 предприятий-резидентов.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Суммарный объем отгруженной продукции резидентами индустриального парка за 2020 год составил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8,08 млрд. рублей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что превышает показатель предыдущего года на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114,12%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(2019 г.-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7,08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млрд. руб.).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0"/>
            <a:ext cx="84582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отрасли  «Сельское хозяйство» рост составил  3,4%. Не смотря на пандемию получен рекордный за последние годы урожай зерна – 20,3 тысячи тонн.</a:t>
            </a:r>
          </a:p>
          <a:p>
            <a:pPr indent="4572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Молока хозяйствами всех категорий произведено 21 тыс. тонн, надой на одну фуражную корову составил 6,3 тонны, увеличение к уровню прошлого года на 4%.</a:t>
            </a:r>
          </a:p>
          <a:p>
            <a:pPr indent="4572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в первую очередь внутреннего рынка качественной сельскохозяйственной продукцией, продуктами питания - это безусловный приоритет.</a:t>
            </a:r>
          </a:p>
          <a:p>
            <a:pPr indent="457200"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200400"/>
            <a:ext cx="8437563" cy="3225383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rgbClr val="EAEAEA"/>
      </a:dk1>
      <a:lt1>
        <a:srgbClr val="DEE4F5"/>
      </a:lt1>
      <a:dk2>
        <a:srgbClr val="8D1BFF"/>
      </a:dk2>
      <a:lt2>
        <a:srgbClr val="3656B3"/>
      </a:lt2>
      <a:accent1>
        <a:srgbClr val="FF8484"/>
      </a:accent1>
      <a:accent2>
        <a:srgbClr val="E50000"/>
      </a:accent2>
      <a:accent3>
        <a:srgbClr val="00843C"/>
      </a:accent3>
      <a:accent4>
        <a:srgbClr val="8D1BFF"/>
      </a:accent4>
      <a:accent5>
        <a:srgbClr val="FFFF00"/>
      </a:accent5>
      <a:accent6>
        <a:srgbClr val="3D8DA9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15010</TotalTime>
  <Words>3786</Words>
  <Application>Microsoft Office PowerPoint</Application>
  <PresentationFormat>Экран (4:3)</PresentationFormat>
  <Paragraphs>626</Paragraphs>
  <Slides>44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Бюджет для граждан  к проекту решения Совета муниципального образования  «Родниковский муниципальный район»  «Об исполнении районного бюджета за 2020 год»</vt:lpstr>
      <vt:lpstr>Уважаемые жители Родниковского района!</vt:lpstr>
      <vt:lpstr>Глоссарий </vt:lpstr>
      <vt:lpstr>Основные итоги реализации бюджетной политики Родниковского муниципального района за 2020 год</vt:lpstr>
      <vt:lpstr>Основные показатели социально-экономического развития района  за 2020 год</vt:lpstr>
      <vt:lpstr> Экономика: Промышленное производство </vt:lpstr>
      <vt:lpstr>Слайд 7</vt:lpstr>
      <vt:lpstr>Слайд 8</vt:lpstr>
      <vt:lpstr>Этапы бюджетного процесса</vt:lpstr>
      <vt:lpstr>Исполнение бюджета</vt:lpstr>
      <vt:lpstr>Исполнение районного бюджета за 2020 год                                                                              млн. руб.</vt:lpstr>
      <vt:lpstr>Слайд 12</vt:lpstr>
      <vt:lpstr>Структура доходов районного бюджета   за 2020  год  </vt:lpstr>
      <vt:lpstr>Исполнение районного бюджета по налоговым доходам  за 2020 год                                                                                       (млн.руб.)                                  </vt:lpstr>
      <vt:lpstr>Исполнение районного бюджета по неналоговым доходам за 2020 год                                                                                (млн.руб.)</vt:lpstr>
      <vt:lpstr>Структура безвозмездных поступлений  в 2020 году</vt:lpstr>
      <vt:lpstr>Исполнение расходов районного бюджета  за 2020 год по разделам  классификации расходов бюджетов                                                                                                                          (млн. руб.) </vt:lpstr>
      <vt:lpstr>Структура расходов районного бюджета                                         за 2020 год                           (млн.руб.)</vt:lpstr>
      <vt:lpstr>Расходы районного бюджета в расчете  на 1 жителя</vt:lpstr>
      <vt:lpstr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vt:lpstr>
      <vt:lpstr> Исполнение районного бюджета по муниципальным программам за 2020 год </vt:lpstr>
      <vt:lpstr>Слайд 22</vt:lpstr>
      <vt:lpstr> Муниципальная программа «Развитие образования Родниковского муниципального района»  – 432,7 млн.руб. </vt:lpstr>
      <vt:lpstr>Слайд 24</vt:lpstr>
      <vt:lpstr>Слайд 25</vt:lpstr>
      <vt:lpstr>Муниципальная программа «Социальная поддержка граждан Родниковского муниципального района»  - 13,1 млн.руб.   </vt:lpstr>
      <vt:lpstr>Слайд 27</vt:lpstr>
      <vt:lpstr>         Муниципальная программа «Обеспечение качественным жильем и услугами жилищно-коммунального хозяйства населения Родниковского муниципального района»  –      34,8 млн.руб.           </vt:lpstr>
      <vt:lpstr>Слайд 29</vt:lpstr>
      <vt:lpstr> Муниципальная программа «Развитие культуры Родниковского муниципального района» – 78,0 млн.руб.</vt:lpstr>
      <vt:lpstr>Слайд 31</vt:lpstr>
      <vt:lpstr>Слайд 32</vt:lpstr>
      <vt:lpstr> Итоги реализации Майских указов Президента Российской Федерации по повышению заработной платы отдельным категориям работников </vt:lpstr>
      <vt:lpstr>Муниципальная программа «Развитие физической культуры и спорта Родниковского муниципального района»   28,1 млн. руб.</vt:lpstr>
      <vt:lpstr>  Муниципальная Программа «Реализация молодежной политики на территории Родниковского муниципального района» израсходовано – 2,7 млн.руб.</vt:lpstr>
      <vt:lpstr>Муниципальная Программа «Экономическое развитие и инновационная экономика Родниковского муниципального района» израсходовано – 27,6 млн.руб. </vt:lpstr>
      <vt:lpstr>Слайд 37</vt:lpstr>
      <vt:lpstr>Муниципальная программа «Совершенствование  органов местного самоуправления»     израсходовано – 83,2 млн.руб.                                         </vt:lpstr>
      <vt:lpstr>Слайд 39</vt:lpstr>
      <vt:lpstr>Слайд 40</vt:lpstr>
      <vt:lpstr>Непрограммные направления деятельности органов местного самоуправления в 2020 году -  на их реализацию потрачено 11,4 млн. руб. </vt:lpstr>
      <vt:lpstr>Слайд 42</vt:lpstr>
      <vt:lpstr>Открытые государственные и муниципальные информационные ресурсы</vt:lpstr>
      <vt:lpstr>Подготовлено Финансовым управлением Администрации муниципального образования «Родниковский муниципальный район»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 Балакирева_</dc:creator>
  <cp:lastModifiedBy>balakirevang</cp:lastModifiedBy>
  <cp:revision>1130</cp:revision>
  <cp:lastPrinted>1601-01-01T00:00:00Z</cp:lastPrinted>
  <dcterms:created xsi:type="dcterms:W3CDTF">1601-01-01T00:00:00Z</dcterms:created>
  <dcterms:modified xsi:type="dcterms:W3CDTF">2021-04-12T08:50:40Z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