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28"/>
  </p:notesMasterIdLst>
  <p:sldIdLst>
    <p:sldId id="256" r:id="rId2"/>
    <p:sldId id="308" r:id="rId3"/>
    <p:sldId id="362" r:id="rId4"/>
    <p:sldId id="313" r:id="rId5"/>
    <p:sldId id="283" r:id="rId6"/>
    <p:sldId id="299" r:id="rId7"/>
    <p:sldId id="288" r:id="rId8"/>
    <p:sldId id="361" r:id="rId9"/>
    <p:sldId id="320" r:id="rId10"/>
    <p:sldId id="321" r:id="rId11"/>
    <p:sldId id="292" r:id="rId12"/>
    <p:sldId id="353" r:id="rId13"/>
    <p:sldId id="294" r:id="rId14"/>
    <p:sldId id="323" r:id="rId15"/>
    <p:sldId id="305" r:id="rId16"/>
    <p:sldId id="326" r:id="rId17"/>
    <p:sldId id="333" r:id="rId18"/>
    <p:sldId id="334" r:id="rId19"/>
    <p:sldId id="336" r:id="rId20"/>
    <p:sldId id="341" r:id="rId21"/>
    <p:sldId id="342" r:id="rId22"/>
    <p:sldId id="343" r:id="rId23"/>
    <p:sldId id="344" r:id="rId24"/>
    <p:sldId id="347" r:id="rId25"/>
    <p:sldId id="324" r:id="rId26"/>
    <p:sldId id="325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482799"/>
    <a:srgbClr val="CC99FF"/>
    <a:srgbClr val="FF7C80"/>
    <a:srgbClr val="FFFF66"/>
    <a:srgbClr val="FFCC66"/>
    <a:srgbClr val="00FF00"/>
    <a:srgbClr val="33CCFF"/>
    <a:srgbClr val="FF0066"/>
    <a:srgbClr val="66FF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9643" autoAdjust="0"/>
  </p:normalViewPr>
  <p:slideViewPr>
    <p:cSldViewPr>
      <p:cViewPr varScale="1">
        <p:scale>
          <a:sx n="112" d="100"/>
          <a:sy n="112" d="100"/>
        </p:scale>
        <p:origin x="-94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32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7"/>
  <c:chart>
    <c:title>
      <c:tx>
        <c:rich>
          <a:bodyPr/>
          <a:lstStyle/>
          <a:p>
            <a:pPr>
              <a:defRPr sz="1200"/>
            </a:pPr>
            <a:r>
              <a:rPr lang="ru-RU" sz="1200" dirty="0"/>
              <a:t>Возврат остатков прошлых лет </a:t>
            </a:r>
          </a:p>
          <a:p>
            <a:pPr>
              <a:defRPr sz="1200"/>
            </a:pPr>
            <a:r>
              <a:rPr lang="ru-RU" sz="1200" dirty="0"/>
              <a:t> -   </a:t>
            </a:r>
            <a:r>
              <a:rPr lang="ru-RU" sz="1200" dirty="0" smtClean="0"/>
              <a:t>1,4 млн.руб.</a:t>
            </a:r>
            <a:endParaRPr lang="ru-RU" sz="1200" dirty="0"/>
          </a:p>
        </c:rich>
      </c:tx>
      <c:layout>
        <c:manualLayout>
          <c:xMode val="edge"/>
          <c:yMode val="edge"/>
          <c:x val="0.708716814159293"/>
          <c:y val="0.87115315131063153"/>
        </c:manualLayout>
      </c:layout>
    </c:title>
    <c:view3D>
      <c:rotX val="75"/>
      <c:perspective val="30"/>
    </c:view3D>
    <c:plotArea>
      <c:layout>
        <c:manualLayout>
          <c:layoutTarget val="inner"/>
          <c:xMode val="edge"/>
          <c:yMode val="edge"/>
          <c:x val="0.28686533974919831"/>
          <c:y val="2.2430806438320523E-2"/>
          <c:w val="0.49108413531641953"/>
          <c:h val="0.892942783668359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6.6920730303448972E-2"/>
                  <c:y val="-3.099807524059495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/>
                      <a:t>Налоговые и неналоговые </a:t>
                    </a:r>
                    <a:r>
                      <a:rPr lang="ru-RU" sz="1400" b="1" dirty="0" smtClean="0"/>
                      <a:t>доходы -  </a:t>
                    </a:r>
                    <a:r>
                      <a:rPr lang="ru-RU" sz="1400" b="1" dirty="0" smtClean="0"/>
                      <a:t>18,1%</a:t>
                    </a:r>
                    <a:endParaRPr lang="ru-RU" sz="1400" b="1" dirty="0"/>
                  </a:p>
                </c:rich>
              </c:tx>
              <c:showVal val="1"/>
              <c:showCatName val="1"/>
            </c:dLbl>
            <c:dLbl>
              <c:idx val="1"/>
              <c:layout>
                <c:manualLayout>
                  <c:x val="8.9163507339360362E-2"/>
                  <c:y val="-0.15445066607924104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Дотации</a:t>
                    </a:r>
                    <a:r>
                      <a:rPr lang="ru-RU" sz="1400" b="1" baseline="0" dirty="0" smtClean="0"/>
                      <a:t> </a:t>
                    </a:r>
                    <a:r>
                      <a:rPr lang="ru-RU" sz="1400" b="1" baseline="0" dirty="0" smtClean="0"/>
                      <a:t>–</a:t>
                    </a:r>
                    <a:r>
                      <a:rPr lang="ru-RU" sz="1400" b="1" dirty="0" smtClean="0"/>
                      <a:t> 21,2%</a:t>
                    </a:r>
                    <a:endParaRPr lang="ru-RU" sz="1400" b="1" dirty="0"/>
                  </a:p>
                </c:rich>
              </c:tx>
              <c:showVal val="1"/>
              <c:showCatName val="1"/>
            </c:dLbl>
            <c:dLbl>
              <c:idx val="2"/>
              <c:layout>
                <c:manualLayout>
                  <c:x val="-0.14763694468747013"/>
                  <c:y val="-7.6465494746643077E-3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Субсидии-  </a:t>
                    </a:r>
                    <a:r>
                      <a:rPr lang="ru-RU" sz="1400" b="1" dirty="0" smtClean="0"/>
                      <a:t>25,5%</a:t>
                    </a:r>
                    <a:endParaRPr lang="ru-RU" sz="1400" b="1" dirty="0"/>
                  </a:p>
                </c:rich>
              </c:tx>
              <c:showVal val="1"/>
              <c:showCatName val="1"/>
            </c:dLbl>
            <c:dLbl>
              <c:idx val="3"/>
              <c:layout>
                <c:manualLayout>
                  <c:x val="-3.4086346845533216E-2"/>
                  <c:y val="-3.0102102027789502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Субвенции -  </a:t>
                    </a:r>
                    <a:r>
                      <a:rPr lang="ru-RU" sz="1400" b="1" dirty="0" smtClean="0"/>
                      <a:t>23,7%</a:t>
                    </a:r>
                    <a:endParaRPr lang="ru-RU" sz="1400" b="1" dirty="0"/>
                  </a:p>
                </c:rich>
              </c:tx>
              <c:showVal val="1"/>
              <c:showCatName val="1"/>
            </c:dLbl>
            <c:dLbl>
              <c:idx val="4"/>
              <c:layout>
                <c:manualLayout>
                  <c:x val="-0.10014984490575042"/>
                  <c:y val="5.228073053368331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/>
                      <a:t>Предоставление </a:t>
                    </a:r>
                    <a:r>
                      <a:rPr lang="ru-RU" sz="1400" b="1" dirty="0" smtClean="0"/>
                      <a:t>гранта -  </a:t>
                    </a:r>
                    <a:r>
                      <a:rPr lang="ru-RU" sz="1400" b="1" dirty="0" smtClean="0"/>
                      <a:t>0,1%</a:t>
                    </a:r>
                    <a:endParaRPr lang="ru-RU" sz="1400" b="1" dirty="0"/>
                  </a:p>
                </c:rich>
              </c:tx>
              <c:showCatName val="1"/>
            </c:dLbl>
            <c:dLbl>
              <c:idx val="5"/>
              <c:layout>
                <c:manualLayout>
                  <c:x val="-1.0276856840263401E-2"/>
                  <c:y val="-2.1959580052493443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/>
                      <a:t>Иные межбюджетные </a:t>
                    </a:r>
                    <a:r>
                      <a:rPr lang="ru-RU" sz="1400" b="1" dirty="0" smtClean="0"/>
                      <a:t>трансферты </a:t>
                    </a:r>
                    <a:r>
                      <a:rPr lang="ru-RU" sz="1400" b="1" dirty="0" smtClean="0"/>
                      <a:t>– 11,4%</a:t>
                    </a:r>
                    <a:endParaRPr lang="ru-RU" sz="1400" b="1" dirty="0"/>
                  </a:p>
                </c:rich>
              </c:tx>
              <c:showVal val="1"/>
              <c:showCatName val="1"/>
            </c:dLbl>
            <c:showCatName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Налоговые и неналоговые доходы</c:v>
                </c:pt>
                <c:pt idx="1">
                  <c:v>Дотации</c:v>
                </c:pt>
                <c:pt idx="2">
                  <c:v>Субсидии</c:v>
                </c:pt>
                <c:pt idx="3">
                  <c:v>Субвенции</c:v>
                </c:pt>
                <c:pt idx="4">
                  <c:v>Предоставление гранта</c:v>
                </c:pt>
                <c:pt idx="5">
                  <c:v>Иные межбюджетные трансферты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>
                  <c:v>0.18099999999999999</c:v>
                </c:pt>
                <c:pt idx="1">
                  <c:v>0.21199999999999999</c:v>
                </c:pt>
                <c:pt idx="2">
                  <c:v>0.255</c:v>
                </c:pt>
                <c:pt idx="3">
                  <c:v>0.23699999999999999</c:v>
                </c:pt>
                <c:pt idx="4">
                  <c:v>1E-3</c:v>
                </c:pt>
                <c:pt idx="5">
                  <c:v>0.114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75"/>
      <c:perspective val="30"/>
    </c:view3D>
    <c:plotArea>
      <c:layout>
        <c:manualLayout>
          <c:layoutTarget val="inner"/>
          <c:xMode val="edge"/>
          <c:yMode val="edge"/>
          <c:x val="8.1498309332955002E-2"/>
          <c:y val="9.8978226313260254E-2"/>
          <c:w val="0.56631914066297251"/>
          <c:h val="0.81326758526306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7.0300743657042891E-2"/>
                  <c:y val="-6.2710190074465919E-2"/>
                </c:manualLayout>
              </c:layout>
              <c:showVal val="1"/>
            </c:dLbl>
            <c:dLbl>
              <c:idx val="1"/>
              <c:layout>
                <c:manualLayout>
                  <c:x val="-1.0440847671818821E-2"/>
                  <c:y val="-5.0696172284218854E-2"/>
                </c:manualLayout>
              </c:layout>
              <c:showVal val="1"/>
            </c:dLbl>
            <c:dLbl>
              <c:idx val="2"/>
              <c:layout>
                <c:manualLayout>
                  <c:x val="-2.309948235637212E-2"/>
                  <c:y val="-2.7484537544827502E-2"/>
                </c:manualLayout>
              </c:layout>
              <c:showVal val="1"/>
            </c:dLbl>
            <c:dLbl>
              <c:idx val="3"/>
              <c:layout>
                <c:manualLayout>
                  <c:x val="3.5592252357344242E-3"/>
                  <c:y val="-3.065844771598884E-2"/>
                </c:manualLayout>
              </c:layout>
              <c:showVal val="1"/>
            </c:dLbl>
            <c:delete val="1"/>
          </c:dLbls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госпошлина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68.5</c:v>
                </c:pt>
                <c:pt idx="1">
                  <c:v>5.9</c:v>
                </c:pt>
                <c:pt idx="2">
                  <c:v>9.3000000000000007</c:v>
                </c:pt>
                <c:pt idx="3">
                  <c:v>3.1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5.4335556028469414E-2"/>
          <c:y val="8.6309523809523739E-2"/>
          <c:w val="0.53847603509020836"/>
          <c:h val="0.8226190476190481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3.5472501701176246E-2"/>
                  <c:y val="-0.10206800188158859"/>
                </c:manualLayout>
              </c:layout>
              <c:showVal val="1"/>
            </c:dLbl>
            <c:dLbl>
              <c:idx val="1"/>
              <c:layout>
                <c:manualLayout>
                  <c:x val="-5.2672183338193838E-2"/>
                  <c:y val="8.4915851057553948E-2"/>
                </c:manualLayout>
              </c:layout>
              <c:showVal val="1"/>
            </c:dLbl>
            <c:dLbl>
              <c:idx val="2"/>
              <c:layout>
                <c:manualLayout>
                  <c:x val="-4.1624562554680666E-2"/>
                  <c:y val="4.7435208816333741E-3"/>
                </c:manualLayout>
              </c:layout>
              <c:showVal val="1"/>
            </c:dLbl>
            <c:dLbl>
              <c:idx val="3"/>
              <c:layout>
                <c:manualLayout>
                  <c:x val="-1.606773111694372E-2"/>
                  <c:y val="-7.7207215348424188E-2"/>
                </c:manualLayout>
              </c:layout>
              <c:showVal val="1"/>
            </c:dLbl>
            <c:dLbl>
              <c:idx val="4"/>
              <c:layout>
                <c:manualLayout>
                  <c:x val="4.2468102945465172E-2"/>
                  <c:y val="-3.958052684036524E-2"/>
                </c:manualLayout>
              </c:layout>
              <c:showVal val="1"/>
            </c:dLbl>
            <c:dLbl>
              <c:idx val="5"/>
              <c:showVal val="1"/>
            </c:dLbl>
            <c:delete val="1"/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использовании природных ресурсов</c:v>
                </c:pt>
                <c:pt idx="2">
                  <c:v>Доходы от оказания платных услуг</c:v>
                </c:pt>
                <c:pt idx="3">
                  <c:v>Доходы от реализации муниципального имущества</c:v>
                </c:pt>
                <c:pt idx="4">
                  <c:v>Штрафы,санкции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13.6</c:v>
                </c:pt>
                <c:pt idx="1">
                  <c:v>0.5</c:v>
                </c:pt>
                <c:pt idx="2">
                  <c:v>30.2</c:v>
                </c:pt>
                <c:pt idx="3">
                  <c:v>7.5</c:v>
                </c:pt>
                <c:pt idx="4">
                  <c:v>1.2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8380783999222317"/>
          <c:y val="6.6063288630508133E-5"/>
          <c:w val="0.31001932050160397"/>
          <c:h val="0.99986787342273897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7.9711986001749779E-2"/>
          <c:w val="0.61004927450106472"/>
          <c:h val="0.8622029746281715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4"/>
              <c:layout>
                <c:manualLayout>
                  <c:x val="5.6513395731193981E-2"/>
                  <c:y val="0.14902502187226596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Лист1!$A$2:$A$14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жилищно-коммунальное хозяйство</c:v>
                </c:pt>
                <c:pt idx="3">
                  <c:v>образование</c:v>
                </c:pt>
                <c:pt idx="4">
                  <c:v>культура и кинематография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средства массовой информации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82.4</c:v>
                </c:pt>
                <c:pt idx="1">
                  <c:v>66.7</c:v>
                </c:pt>
                <c:pt idx="2">
                  <c:v>20.3</c:v>
                </c:pt>
                <c:pt idx="3">
                  <c:v>401.8</c:v>
                </c:pt>
                <c:pt idx="4">
                  <c:v>63.2</c:v>
                </c:pt>
                <c:pt idx="5">
                  <c:v>11.9</c:v>
                </c:pt>
                <c:pt idx="6">
                  <c:v>97.9</c:v>
                </c:pt>
                <c:pt idx="7">
                  <c:v>2.7</c:v>
                </c:pt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600"/>
            </a:pPr>
            <a:endParaRPr lang="ru-RU"/>
          </a:p>
        </c:txPr>
      </c:legendEntry>
      <c:layout>
        <c:manualLayout>
          <c:xMode val="edge"/>
          <c:yMode val="edge"/>
          <c:x val="0.65163918189471604"/>
          <c:y val="6.6574278215223104E-2"/>
          <c:w val="0.33578220175308277"/>
          <c:h val="0.8801847769028871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1A8213-1890-447C-B24A-E22A22ADD92E}" type="doc">
      <dgm:prSet loTypeId="urn:microsoft.com/office/officeart/2005/8/layout/vList3#4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B613A66C-71A8-4C17-A1FE-D33122150F20}">
      <dgm:prSet/>
      <dgm:spPr/>
      <dgm:t>
        <a:bodyPr/>
        <a:lstStyle/>
        <a:p>
          <a:pPr rtl="0"/>
          <a:r>
            <a:rPr lang="ru-RU" dirty="0" smtClean="0">
              <a:solidFill>
                <a:schemeClr val="bg1">
                  <a:lumMod val="25000"/>
                </a:schemeClr>
              </a:solidFill>
            </a:rPr>
            <a:t>Составление проекта районного бюджета на   очередной финансовый год и плановый период</a:t>
          </a:r>
          <a:endParaRPr lang="ru-RU" dirty="0">
            <a:solidFill>
              <a:schemeClr val="bg1">
                <a:lumMod val="25000"/>
              </a:schemeClr>
            </a:solidFill>
          </a:endParaRPr>
        </a:p>
      </dgm:t>
    </dgm:pt>
    <dgm:pt modelId="{970C6646-9030-4759-BD9D-06C658BBF771}" type="parTrans" cxnId="{07DB8D05-1C79-4CD5-BD7B-120AC960D756}">
      <dgm:prSet/>
      <dgm:spPr/>
      <dgm:t>
        <a:bodyPr/>
        <a:lstStyle/>
        <a:p>
          <a:endParaRPr lang="ru-RU"/>
        </a:p>
      </dgm:t>
    </dgm:pt>
    <dgm:pt modelId="{BB87174D-170F-4E7E-89B5-4C98F76002EB}" type="sibTrans" cxnId="{07DB8D05-1C79-4CD5-BD7B-120AC960D756}">
      <dgm:prSet/>
      <dgm:spPr/>
      <dgm:t>
        <a:bodyPr/>
        <a:lstStyle/>
        <a:p>
          <a:endParaRPr lang="ru-RU"/>
        </a:p>
      </dgm:t>
    </dgm:pt>
    <dgm:pt modelId="{7C3D2AB8-4B77-4FC5-9983-1C68ADBE6B5B}">
      <dgm:prSet/>
      <dgm:spPr/>
      <dgm:t>
        <a:bodyPr/>
        <a:lstStyle/>
        <a:p>
          <a:pPr rtl="0"/>
          <a:r>
            <a:rPr lang="ru-RU" dirty="0" smtClean="0">
              <a:solidFill>
                <a:schemeClr val="bg1">
                  <a:lumMod val="25000"/>
                </a:schemeClr>
              </a:solidFill>
            </a:rPr>
            <a:t>Рассмотрение и утверждение районного  бюджета</a:t>
          </a:r>
          <a:endParaRPr lang="ru-RU" dirty="0">
            <a:solidFill>
              <a:schemeClr val="bg1">
                <a:lumMod val="25000"/>
              </a:schemeClr>
            </a:solidFill>
          </a:endParaRPr>
        </a:p>
      </dgm:t>
    </dgm:pt>
    <dgm:pt modelId="{324B0F93-F90E-4BA7-9AEE-2BAE11A3F78C}" type="parTrans" cxnId="{1FC52D32-60CC-4023-9EEC-E07A32EA0827}">
      <dgm:prSet/>
      <dgm:spPr/>
      <dgm:t>
        <a:bodyPr/>
        <a:lstStyle/>
        <a:p>
          <a:endParaRPr lang="ru-RU"/>
        </a:p>
      </dgm:t>
    </dgm:pt>
    <dgm:pt modelId="{3F139A82-87B5-41C9-B355-20EB2DB41BA5}" type="sibTrans" cxnId="{1FC52D32-60CC-4023-9EEC-E07A32EA0827}">
      <dgm:prSet/>
      <dgm:spPr/>
      <dgm:t>
        <a:bodyPr/>
        <a:lstStyle/>
        <a:p>
          <a:endParaRPr lang="ru-RU"/>
        </a:p>
      </dgm:t>
    </dgm:pt>
    <dgm:pt modelId="{3F0BF610-8001-4DD2-B5A8-338954921897}">
      <dgm:prSet/>
      <dgm:spPr/>
      <dgm:t>
        <a:bodyPr/>
        <a:lstStyle/>
        <a:p>
          <a:pPr rtl="0"/>
          <a:r>
            <a:rPr lang="ru-RU" dirty="0" smtClean="0">
              <a:solidFill>
                <a:schemeClr val="bg1">
                  <a:lumMod val="25000"/>
                </a:schemeClr>
              </a:solidFill>
              <a:sym typeface="Wingdings" pitchFamily="2" charset="2"/>
            </a:rPr>
            <a:t>Составление, рассмотрение и утверждение отчета об исполнении районного бюджета</a:t>
          </a:r>
          <a:endParaRPr lang="ru-RU" dirty="0">
            <a:solidFill>
              <a:schemeClr val="bg1">
                <a:lumMod val="25000"/>
              </a:schemeClr>
            </a:solidFill>
          </a:endParaRPr>
        </a:p>
      </dgm:t>
    </dgm:pt>
    <dgm:pt modelId="{666004BE-2FB8-4DD5-A624-7339259A58A8}" type="parTrans" cxnId="{D89D1483-287C-42D4-9E56-C83BF9B6A623}">
      <dgm:prSet/>
      <dgm:spPr/>
      <dgm:t>
        <a:bodyPr/>
        <a:lstStyle/>
        <a:p>
          <a:endParaRPr lang="ru-RU"/>
        </a:p>
      </dgm:t>
    </dgm:pt>
    <dgm:pt modelId="{BD2354B7-19CC-4BB8-B332-562985C3AC53}" type="sibTrans" cxnId="{D89D1483-287C-42D4-9E56-C83BF9B6A623}">
      <dgm:prSet/>
      <dgm:spPr/>
      <dgm:t>
        <a:bodyPr/>
        <a:lstStyle/>
        <a:p>
          <a:endParaRPr lang="ru-RU"/>
        </a:p>
      </dgm:t>
    </dgm:pt>
    <dgm:pt modelId="{5AFE6783-75FB-4A55-80E2-C8F53B67CBD8}">
      <dgm:prSet/>
      <dgm:spPr/>
      <dgm:t>
        <a:bodyPr/>
        <a:lstStyle/>
        <a:p>
          <a:r>
            <a:rPr lang="ru-RU" dirty="0" smtClean="0">
              <a:solidFill>
                <a:schemeClr val="bg1">
                  <a:lumMod val="25000"/>
                </a:schemeClr>
              </a:solidFill>
            </a:rPr>
            <a:t>Исполнение районного бюджета</a:t>
          </a:r>
          <a:endParaRPr lang="ru-RU" dirty="0">
            <a:solidFill>
              <a:schemeClr val="bg1">
                <a:lumMod val="25000"/>
              </a:schemeClr>
            </a:solidFill>
          </a:endParaRPr>
        </a:p>
      </dgm:t>
    </dgm:pt>
    <dgm:pt modelId="{5E9FA058-A0C0-4DF7-BE0A-476F7D9CD12C}" type="parTrans" cxnId="{D4F23976-F842-439B-BE77-1EF4479E0259}">
      <dgm:prSet/>
      <dgm:spPr/>
      <dgm:t>
        <a:bodyPr/>
        <a:lstStyle/>
        <a:p>
          <a:endParaRPr lang="ru-RU"/>
        </a:p>
      </dgm:t>
    </dgm:pt>
    <dgm:pt modelId="{17FC3779-5999-46EC-A68B-A0C033015BD0}" type="sibTrans" cxnId="{D4F23976-F842-439B-BE77-1EF4479E0259}">
      <dgm:prSet/>
      <dgm:spPr/>
      <dgm:t>
        <a:bodyPr/>
        <a:lstStyle/>
        <a:p>
          <a:endParaRPr lang="ru-RU"/>
        </a:p>
      </dgm:t>
    </dgm:pt>
    <dgm:pt modelId="{38799109-A434-49A9-9CD1-B47204044169}">
      <dgm:prSet/>
      <dgm:spPr/>
      <dgm:t>
        <a:bodyPr/>
        <a:lstStyle/>
        <a:p>
          <a:pPr rtl="0"/>
          <a:r>
            <a:rPr lang="ru-RU" dirty="0" smtClean="0">
              <a:solidFill>
                <a:schemeClr val="bg1">
                  <a:lumMod val="25000"/>
                </a:schemeClr>
              </a:solidFill>
            </a:rPr>
            <a:t>Контроль за исполнением районного бюджета</a:t>
          </a:r>
          <a:endParaRPr lang="ru-RU" dirty="0">
            <a:solidFill>
              <a:schemeClr val="bg1">
                <a:lumMod val="25000"/>
              </a:schemeClr>
            </a:solidFill>
          </a:endParaRPr>
        </a:p>
      </dgm:t>
    </dgm:pt>
    <dgm:pt modelId="{9AF4A212-D78C-4ECF-A5BD-B8D2DFDEC33F}" type="parTrans" cxnId="{A1A5A92D-7CBB-4940-A379-2355BC547E17}">
      <dgm:prSet/>
      <dgm:spPr/>
      <dgm:t>
        <a:bodyPr/>
        <a:lstStyle/>
        <a:p>
          <a:endParaRPr lang="ru-RU"/>
        </a:p>
      </dgm:t>
    </dgm:pt>
    <dgm:pt modelId="{9CA54987-0F47-4C92-B1C1-DAE755411063}" type="sibTrans" cxnId="{A1A5A92D-7CBB-4940-A379-2355BC547E17}">
      <dgm:prSet/>
      <dgm:spPr/>
      <dgm:t>
        <a:bodyPr/>
        <a:lstStyle/>
        <a:p>
          <a:endParaRPr lang="ru-RU"/>
        </a:p>
      </dgm:t>
    </dgm:pt>
    <dgm:pt modelId="{76AA2917-9A65-4C82-BDE0-C677E20D3D30}" type="pres">
      <dgm:prSet presAssocID="{081A8213-1890-447C-B24A-E22A22ADD92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49170A-5821-4BBF-AF62-9E4DF9CCA762}" type="pres">
      <dgm:prSet presAssocID="{B613A66C-71A8-4C17-A1FE-D33122150F20}" presName="composite" presStyleCnt="0"/>
      <dgm:spPr/>
    </dgm:pt>
    <dgm:pt modelId="{CEA6491C-2CBF-475B-8536-2A219295A3CB}" type="pres">
      <dgm:prSet presAssocID="{B613A66C-71A8-4C17-A1FE-D33122150F20}" presName="imgShp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2978F23-F2E1-4B38-BC3B-E9A28FA992C2}" type="pres">
      <dgm:prSet presAssocID="{B613A66C-71A8-4C17-A1FE-D33122150F20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BEEE9B-7356-4579-8090-94922B7AD883}" type="pres">
      <dgm:prSet presAssocID="{BB87174D-170F-4E7E-89B5-4C98F76002EB}" presName="spacing" presStyleCnt="0"/>
      <dgm:spPr/>
    </dgm:pt>
    <dgm:pt modelId="{1E53633D-35F0-42C1-BD8E-A4FEC4877189}" type="pres">
      <dgm:prSet presAssocID="{7C3D2AB8-4B77-4FC5-9983-1C68ADBE6B5B}" presName="composite" presStyleCnt="0"/>
      <dgm:spPr/>
    </dgm:pt>
    <dgm:pt modelId="{7FC264BB-8D7C-4CB6-B884-87004BB33058}" type="pres">
      <dgm:prSet presAssocID="{7C3D2AB8-4B77-4FC5-9983-1C68ADBE6B5B}" presName="imgShp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9B586EA-CA5B-4C69-9781-C031C35C3D14}" type="pres">
      <dgm:prSet presAssocID="{7C3D2AB8-4B77-4FC5-9983-1C68ADBE6B5B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CDC51-EBA0-4757-AB54-03C53787D583}" type="pres">
      <dgm:prSet presAssocID="{3F139A82-87B5-41C9-B355-20EB2DB41BA5}" presName="spacing" presStyleCnt="0"/>
      <dgm:spPr/>
    </dgm:pt>
    <dgm:pt modelId="{2DFDFAEC-3256-4184-9C5E-3ED55573D83D}" type="pres">
      <dgm:prSet presAssocID="{3F0BF610-8001-4DD2-B5A8-338954921897}" presName="composite" presStyleCnt="0"/>
      <dgm:spPr/>
    </dgm:pt>
    <dgm:pt modelId="{8C50819A-EBA0-409C-B18F-F7C8D628BDC9}" type="pres">
      <dgm:prSet presAssocID="{3F0BF610-8001-4DD2-B5A8-338954921897}" presName="imgShp" presStyleLbl="fgImgPlace1" presStyleIdx="2" presStyleCnt="5" custLinFactY="28505" custLinFactNeighborX="-8798" custLinFactNeighborY="10000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E52B255-1A60-4180-B6B1-6B5EC0248954}" type="pres">
      <dgm:prSet presAssocID="{3F0BF610-8001-4DD2-B5A8-338954921897}" presName="txShp" presStyleLbl="node1" presStyleIdx="2" presStyleCnt="5" custLinFactY="28505" custLinFactNeighborX="-16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F07AF0-D28E-4702-B80A-5F45A985D737}" type="pres">
      <dgm:prSet presAssocID="{BD2354B7-19CC-4BB8-B332-562985C3AC53}" presName="spacing" presStyleCnt="0"/>
      <dgm:spPr/>
    </dgm:pt>
    <dgm:pt modelId="{C3BBD3A0-FB70-429C-8019-60221DDB0D40}" type="pres">
      <dgm:prSet presAssocID="{5AFE6783-75FB-4A55-80E2-C8F53B67CBD8}" presName="composite" presStyleCnt="0"/>
      <dgm:spPr/>
    </dgm:pt>
    <dgm:pt modelId="{CFD74472-2294-4BA6-A201-23EC0D5B66E9}" type="pres">
      <dgm:prSet presAssocID="{5AFE6783-75FB-4A55-80E2-C8F53B67CBD8}" presName="imgShp" presStyleLbl="fgImgPlace1" presStyleIdx="3" presStyleCnt="5" custLinFactY="-33564" custLinFactNeighborX="-17062" custLinFactNeighborY="-10000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D7C4D17-053B-41DB-8D8C-DE400B2CD8F1}" type="pres">
      <dgm:prSet presAssocID="{5AFE6783-75FB-4A55-80E2-C8F53B67CBD8}" presName="txShp" presStyleLbl="node1" presStyleIdx="3" presStyleCnt="5" custLinFactY="-33564" custLinFactNeighborX="123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E7835-A364-4597-9E40-5FE77150E5F1}" type="pres">
      <dgm:prSet presAssocID="{17FC3779-5999-46EC-A68B-A0C033015BD0}" presName="spacing" presStyleCnt="0"/>
      <dgm:spPr/>
    </dgm:pt>
    <dgm:pt modelId="{25027C8D-15BC-41C9-9094-A70DAE9C0072}" type="pres">
      <dgm:prSet presAssocID="{38799109-A434-49A9-9CD1-B47204044169}" presName="composite" presStyleCnt="0"/>
      <dgm:spPr/>
    </dgm:pt>
    <dgm:pt modelId="{11E924BD-6DF7-41A3-9B8D-3A25DEF98A36}" type="pres">
      <dgm:prSet presAssocID="{38799109-A434-49A9-9CD1-B47204044169}" presName="imgShp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E59E598C-A830-40CE-81C4-293C08443CA4}" type="pres">
      <dgm:prSet presAssocID="{38799109-A434-49A9-9CD1-B47204044169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311E0B-A9EA-4865-9468-C28DAB7E1465}" type="presOf" srcId="{7C3D2AB8-4B77-4FC5-9983-1C68ADBE6B5B}" destId="{99B586EA-CA5B-4C69-9781-C031C35C3D14}" srcOrd="0" destOrd="0" presId="urn:microsoft.com/office/officeart/2005/8/layout/vList3#4"/>
    <dgm:cxn modelId="{7AD106B3-C6E6-473E-B515-9747230A7C13}" type="presOf" srcId="{081A8213-1890-447C-B24A-E22A22ADD92E}" destId="{76AA2917-9A65-4C82-BDE0-C677E20D3D30}" srcOrd="0" destOrd="0" presId="urn:microsoft.com/office/officeart/2005/8/layout/vList3#4"/>
    <dgm:cxn modelId="{D89D1483-287C-42D4-9E56-C83BF9B6A623}" srcId="{081A8213-1890-447C-B24A-E22A22ADD92E}" destId="{3F0BF610-8001-4DD2-B5A8-338954921897}" srcOrd="2" destOrd="0" parTransId="{666004BE-2FB8-4DD5-A624-7339259A58A8}" sibTransId="{BD2354B7-19CC-4BB8-B332-562985C3AC53}"/>
    <dgm:cxn modelId="{07DB8D05-1C79-4CD5-BD7B-120AC960D756}" srcId="{081A8213-1890-447C-B24A-E22A22ADD92E}" destId="{B613A66C-71A8-4C17-A1FE-D33122150F20}" srcOrd="0" destOrd="0" parTransId="{970C6646-9030-4759-BD9D-06C658BBF771}" sibTransId="{BB87174D-170F-4E7E-89B5-4C98F76002EB}"/>
    <dgm:cxn modelId="{6A9FF65E-9383-427B-A3E3-4140F3F248DB}" type="presOf" srcId="{38799109-A434-49A9-9CD1-B47204044169}" destId="{E59E598C-A830-40CE-81C4-293C08443CA4}" srcOrd="0" destOrd="0" presId="urn:microsoft.com/office/officeart/2005/8/layout/vList3#4"/>
    <dgm:cxn modelId="{05C5BFE2-C2FF-487B-9D2D-C4A55F6BBA28}" type="presOf" srcId="{B613A66C-71A8-4C17-A1FE-D33122150F20}" destId="{62978F23-F2E1-4B38-BC3B-E9A28FA992C2}" srcOrd="0" destOrd="0" presId="urn:microsoft.com/office/officeart/2005/8/layout/vList3#4"/>
    <dgm:cxn modelId="{A1A5A92D-7CBB-4940-A379-2355BC547E17}" srcId="{081A8213-1890-447C-B24A-E22A22ADD92E}" destId="{38799109-A434-49A9-9CD1-B47204044169}" srcOrd="4" destOrd="0" parTransId="{9AF4A212-D78C-4ECF-A5BD-B8D2DFDEC33F}" sibTransId="{9CA54987-0F47-4C92-B1C1-DAE755411063}"/>
    <dgm:cxn modelId="{D4F23976-F842-439B-BE77-1EF4479E0259}" srcId="{081A8213-1890-447C-B24A-E22A22ADD92E}" destId="{5AFE6783-75FB-4A55-80E2-C8F53B67CBD8}" srcOrd="3" destOrd="0" parTransId="{5E9FA058-A0C0-4DF7-BE0A-476F7D9CD12C}" sibTransId="{17FC3779-5999-46EC-A68B-A0C033015BD0}"/>
    <dgm:cxn modelId="{1FC52D32-60CC-4023-9EEC-E07A32EA0827}" srcId="{081A8213-1890-447C-B24A-E22A22ADD92E}" destId="{7C3D2AB8-4B77-4FC5-9983-1C68ADBE6B5B}" srcOrd="1" destOrd="0" parTransId="{324B0F93-F90E-4BA7-9AEE-2BAE11A3F78C}" sibTransId="{3F139A82-87B5-41C9-B355-20EB2DB41BA5}"/>
    <dgm:cxn modelId="{8FC410FD-0BD8-41F4-8CFA-DC8FF1829238}" type="presOf" srcId="{5AFE6783-75FB-4A55-80E2-C8F53B67CBD8}" destId="{4D7C4D17-053B-41DB-8D8C-DE400B2CD8F1}" srcOrd="0" destOrd="0" presId="urn:microsoft.com/office/officeart/2005/8/layout/vList3#4"/>
    <dgm:cxn modelId="{4B1E39BE-B72D-4BB7-AF25-03FC10856C27}" type="presOf" srcId="{3F0BF610-8001-4DD2-B5A8-338954921897}" destId="{2E52B255-1A60-4180-B6B1-6B5EC0248954}" srcOrd="0" destOrd="0" presId="urn:microsoft.com/office/officeart/2005/8/layout/vList3#4"/>
    <dgm:cxn modelId="{4EF55FF1-4F6B-4958-884F-C26AB3DA8A43}" type="presParOf" srcId="{76AA2917-9A65-4C82-BDE0-C677E20D3D30}" destId="{2849170A-5821-4BBF-AF62-9E4DF9CCA762}" srcOrd="0" destOrd="0" presId="urn:microsoft.com/office/officeart/2005/8/layout/vList3#4"/>
    <dgm:cxn modelId="{2AF9657C-3D0D-4E25-8C7F-19DDCAD60F88}" type="presParOf" srcId="{2849170A-5821-4BBF-AF62-9E4DF9CCA762}" destId="{CEA6491C-2CBF-475B-8536-2A219295A3CB}" srcOrd="0" destOrd="0" presId="urn:microsoft.com/office/officeart/2005/8/layout/vList3#4"/>
    <dgm:cxn modelId="{8B02A775-9AD6-4DBF-84C3-C88E8AEED8E9}" type="presParOf" srcId="{2849170A-5821-4BBF-AF62-9E4DF9CCA762}" destId="{62978F23-F2E1-4B38-BC3B-E9A28FA992C2}" srcOrd="1" destOrd="0" presId="urn:microsoft.com/office/officeart/2005/8/layout/vList3#4"/>
    <dgm:cxn modelId="{B661E67F-19EE-4D14-873F-8FEDE494DF44}" type="presParOf" srcId="{76AA2917-9A65-4C82-BDE0-C677E20D3D30}" destId="{B1BEEE9B-7356-4579-8090-94922B7AD883}" srcOrd="1" destOrd="0" presId="urn:microsoft.com/office/officeart/2005/8/layout/vList3#4"/>
    <dgm:cxn modelId="{15040638-1895-41D9-AAD5-402E7EFE7B2A}" type="presParOf" srcId="{76AA2917-9A65-4C82-BDE0-C677E20D3D30}" destId="{1E53633D-35F0-42C1-BD8E-A4FEC4877189}" srcOrd="2" destOrd="0" presId="urn:microsoft.com/office/officeart/2005/8/layout/vList3#4"/>
    <dgm:cxn modelId="{BFF0972C-827C-4B31-9EE1-DF0F09284430}" type="presParOf" srcId="{1E53633D-35F0-42C1-BD8E-A4FEC4877189}" destId="{7FC264BB-8D7C-4CB6-B884-87004BB33058}" srcOrd="0" destOrd="0" presId="urn:microsoft.com/office/officeart/2005/8/layout/vList3#4"/>
    <dgm:cxn modelId="{F19F3037-A543-4275-B310-A38462930821}" type="presParOf" srcId="{1E53633D-35F0-42C1-BD8E-A4FEC4877189}" destId="{99B586EA-CA5B-4C69-9781-C031C35C3D14}" srcOrd="1" destOrd="0" presId="urn:microsoft.com/office/officeart/2005/8/layout/vList3#4"/>
    <dgm:cxn modelId="{47CBFDCC-749B-44EC-9E60-8CB2C108D135}" type="presParOf" srcId="{76AA2917-9A65-4C82-BDE0-C677E20D3D30}" destId="{B8ACDC51-EBA0-4757-AB54-03C53787D583}" srcOrd="3" destOrd="0" presId="urn:microsoft.com/office/officeart/2005/8/layout/vList3#4"/>
    <dgm:cxn modelId="{E59EF3CF-71E3-4AA7-9B35-7CB4F61BEBAA}" type="presParOf" srcId="{76AA2917-9A65-4C82-BDE0-C677E20D3D30}" destId="{2DFDFAEC-3256-4184-9C5E-3ED55573D83D}" srcOrd="4" destOrd="0" presId="urn:microsoft.com/office/officeart/2005/8/layout/vList3#4"/>
    <dgm:cxn modelId="{DA8F79FE-050D-4436-BA11-AC589368B28D}" type="presParOf" srcId="{2DFDFAEC-3256-4184-9C5E-3ED55573D83D}" destId="{8C50819A-EBA0-409C-B18F-F7C8D628BDC9}" srcOrd="0" destOrd="0" presId="urn:microsoft.com/office/officeart/2005/8/layout/vList3#4"/>
    <dgm:cxn modelId="{A5A1AAAF-F599-4DC9-9D25-66D934B162B1}" type="presParOf" srcId="{2DFDFAEC-3256-4184-9C5E-3ED55573D83D}" destId="{2E52B255-1A60-4180-B6B1-6B5EC0248954}" srcOrd="1" destOrd="0" presId="urn:microsoft.com/office/officeart/2005/8/layout/vList3#4"/>
    <dgm:cxn modelId="{B5E9FB1A-791D-40A0-B6B9-83DD069613A3}" type="presParOf" srcId="{76AA2917-9A65-4C82-BDE0-C677E20D3D30}" destId="{7EF07AF0-D28E-4702-B80A-5F45A985D737}" srcOrd="5" destOrd="0" presId="urn:microsoft.com/office/officeart/2005/8/layout/vList3#4"/>
    <dgm:cxn modelId="{6462D78E-21A8-4236-9F9D-BD3C3B64F34C}" type="presParOf" srcId="{76AA2917-9A65-4C82-BDE0-C677E20D3D30}" destId="{C3BBD3A0-FB70-429C-8019-60221DDB0D40}" srcOrd="6" destOrd="0" presId="urn:microsoft.com/office/officeart/2005/8/layout/vList3#4"/>
    <dgm:cxn modelId="{7D7AA98D-0E66-442A-A811-C3CB270C4255}" type="presParOf" srcId="{C3BBD3A0-FB70-429C-8019-60221DDB0D40}" destId="{CFD74472-2294-4BA6-A201-23EC0D5B66E9}" srcOrd="0" destOrd="0" presId="urn:microsoft.com/office/officeart/2005/8/layout/vList3#4"/>
    <dgm:cxn modelId="{3A9EDB51-7C2B-43EF-82B1-41707AFAA7F1}" type="presParOf" srcId="{C3BBD3A0-FB70-429C-8019-60221DDB0D40}" destId="{4D7C4D17-053B-41DB-8D8C-DE400B2CD8F1}" srcOrd="1" destOrd="0" presId="urn:microsoft.com/office/officeart/2005/8/layout/vList3#4"/>
    <dgm:cxn modelId="{09F37E82-EF21-43DE-8B72-E37F59A68EC0}" type="presParOf" srcId="{76AA2917-9A65-4C82-BDE0-C677E20D3D30}" destId="{A95E7835-A364-4597-9E40-5FE77150E5F1}" srcOrd="7" destOrd="0" presId="urn:microsoft.com/office/officeart/2005/8/layout/vList3#4"/>
    <dgm:cxn modelId="{C4B65B1E-A1DC-4DF2-B040-9363C6F74F2F}" type="presParOf" srcId="{76AA2917-9A65-4C82-BDE0-C677E20D3D30}" destId="{25027C8D-15BC-41C9-9094-A70DAE9C0072}" srcOrd="8" destOrd="0" presId="urn:microsoft.com/office/officeart/2005/8/layout/vList3#4"/>
    <dgm:cxn modelId="{7F38180B-3EDD-4261-8A8B-49F9B1521164}" type="presParOf" srcId="{25027C8D-15BC-41C9-9094-A70DAE9C0072}" destId="{11E924BD-6DF7-41A3-9B8D-3A25DEF98A36}" srcOrd="0" destOrd="0" presId="urn:microsoft.com/office/officeart/2005/8/layout/vList3#4"/>
    <dgm:cxn modelId="{19016757-F4B6-4984-8DEB-039B684C254D}" type="presParOf" srcId="{25027C8D-15BC-41C9-9094-A70DAE9C0072}" destId="{E59E598C-A830-40CE-81C4-293C08443CA4}" srcOrd="1" destOrd="0" presId="urn:microsoft.com/office/officeart/2005/8/layout/vList3#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978F23-F2E1-4B38-BC3B-E9A28FA992C2}">
      <dsp:nvSpPr>
        <dsp:cNvPr id="0" name=""/>
        <dsp:cNvSpPr/>
      </dsp:nvSpPr>
      <dsp:spPr>
        <a:xfrm rot="10800000">
          <a:off x="1602928" y="545"/>
          <a:ext cx="5472684" cy="89788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941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>
                  <a:lumMod val="25000"/>
                </a:schemeClr>
              </a:solidFill>
            </a:rPr>
            <a:t>Составление проекта районного бюджета на   очередной финансовый год и плановый период</a:t>
          </a:r>
          <a:endParaRPr lang="ru-RU" sz="1800" kern="1200" dirty="0">
            <a:solidFill>
              <a:schemeClr val="bg1">
                <a:lumMod val="25000"/>
              </a:schemeClr>
            </a:solidFill>
          </a:endParaRPr>
        </a:p>
      </dsp:txBody>
      <dsp:txXfrm rot="10800000">
        <a:off x="1602928" y="545"/>
        <a:ext cx="5472684" cy="897882"/>
      </dsp:txXfrm>
    </dsp:sp>
    <dsp:sp modelId="{CEA6491C-2CBF-475B-8536-2A219295A3CB}">
      <dsp:nvSpPr>
        <dsp:cNvPr id="0" name=""/>
        <dsp:cNvSpPr/>
      </dsp:nvSpPr>
      <dsp:spPr>
        <a:xfrm>
          <a:off x="1153987" y="545"/>
          <a:ext cx="897882" cy="89788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B586EA-CA5B-4C69-9781-C031C35C3D14}">
      <dsp:nvSpPr>
        <dsp:cNvPr id="0" name=""/>
        <dsp:cNvSpPr/>
      </dsp:nvSpPr>
      <dsp:spPr>
        <a:xfrm rot="10800000">
          <a:off x="1602928" y="1166451"/>
          <a:ext cx="5472684" cy="89788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941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>
                  <a:lumMod val="25000"/>
                </a:schemeClr>
              </a:solidFill>
            </a:rPr>
            <a:t>Рассмотрение и утверждение районного  бюджета</a:t>
          </a:r>
          <a:endParaRPr lang="ru-RU" sz="1800" kern="1200" dirty="0">
            <a:solidFill>
              <a:schemeClr val="bg1">
                <a:lumMod val="25000"/>
              </a:schemeClr>
            </a:solidFill>
          </a:endParaRPr>
        </a:p>
      </dsp:txBody>
      <dsp:txXfrm rot="10800000">
        <a:off x="1602928" y="1166451"/>
        <a:ext cx="5472684" cy="897882"/>
      </dsp:txXfrm>
    </dsp:sp>
    <dsp:sp modelId="{7FC264BB-8D7C-4CB6-B884-87004BB33058}">
      <dsp:nvSpPr>
        <dsp:cNvPr id="0" name=""/>
        <dsp:cNvSpPr/>
      </dsp:nvSpPr>
      <dsp:spPr>
        <a:xfrm>
          <a:off x="1153987" y="1166451"/>
          <a:ext cx="897882" cy="89788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52B255-1A60-4180-B6B1-6B5EC0248954}">
      <dsp:nvSpPr>
        <dsp:cNvPr id="0" name=""/>
        <dsp:cNvSpPr/>
      </dsp:nvSpPr>
      <dsp:spPr>
        <a:xfrm rot="10800000">
          <a:off x="1594117" y="3486182"/>
          <a:ext cx="5472684" cy="89788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941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>
                  <a:lumMod val="25000"/>
                </a:schemeClr>
              </a:solidFill>
              <a:sym typeface="Wingdings" pitchFamily="2" charset="2"/>
            </a:rPr>
            <a:t>Составление, рассмотрение и утверждение отчета об исполнении районного бюджета</a:t>
          </a:r>
          <a:endParaRPr lang="ru-RU" sz="1800" kern="1200" dirty="0">
            <a:solidFill>
              <a:schemeClr val="bg1">
                <a:lumMod val="25000"/>
              </a:schemeClr>
            </a:solidFill>
          </a:endParaRPr>
        </a:p>
      </dsp:txBody>
      <dsp:txXfrm rot="10800000">
        <a:off x="1594117" y="3486182"/>
        <a:ext cx="5472684" cy="897882"/>
      </dsp:txXfrm>
    </dsp:sp>
    <dsp:sp modelId="{8C50819A-EBA0-409C-B18F-F7C8D628BDC9}">
      <dsp:nvSpPr>
        <dsp:cNvPr id="0" name=""/>
        <dsp:cNvSpPr/>
      </dsp:nvSpPr>
      <dsp:spPr>
        <a:xfrm>
          <a:off x="1074991" y="3486182"/>
          <a:ext cx="897882" cy="897882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7C4D17-053B-41DB-8D8C-DE400B2CD8F1}">
      <dsp:nvSpPr>
        <dsp:cNvPr id="0" name=""/>
        <dsp:cNvSpPr/>
      </dsp:nvSpPr>
      <dsp:spPr>
        <a:xfrm rot="10800000">
          <a:off x="1670352" y="2299018"/>
          <a:ext cx="5472684" cy="89788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941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>
                  <a:lumMod val="25000"/>
                </a:schemeClr>
              </a:solidFill>
            </a:rPr>
            <a:t>Исполнение районного бюджета</a:t>
          </a:r>
          <a:endParaRPr lang="ru-RU" sz="1800" kern="1200" dirty="0">
            <a:solidFill>
              <a:schemeClr val="bg1">
                <a:lumMod val="25000"/>
              </a:schemeClr>
            </a:solidFill>
          </a:endParaRPr>
        </a:p>
      </dsp:txBody>
      <dsp:txXfrm rot="10800000">
        <a:off x="1670352" y="2299018"/>
        <a:ext cx="5472684" cy="897882"/>
      </dsp:txXfrm>
    </dsp:sp>
    <dsp:sp modelId="{CFD74472-2294-4BA6-A201-23EC0D5B66E9}">
      <dsp:nvSpPr>
        <dsp:cNvPr id="0" name=""/>
        <dsp:cNvSpPr/>
      </dsp:nvSpPr>
      <dsp:spPr>
        <a:xfrm>
          <a:off x="1000790" y="2299018"/>
          <a:ext cx="897882" cy="897882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9E598C-A830-40CE-81C4-293C08443CA4}">
      <dsp:nvSpPr>
        <dsp:cNvPr id="0" name=""/>
        <dsp:cNvSpPr/>
      </dsp:nvSpPr>
      <dsp:spPr>
        <a:xfrm rot="10800000">
          <a:off x="1602928" y="4664172"/>
          <a:ext cx="5472684" cy="89788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941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>
                  <a:lumMod val="25000"/>
                </a:schemeClr>
              </a:solidFill>
            </a:rPr>
            <a:t>Контроль за исполнением районного бюджета</a:t>
          </a:r>
          <a:endParaRPr lang="ru-RU" sz="1800" kern="1200" dirty="0">
            <a:solidFill>
              <a:schemeClr val="bg1">
                <a:lumMod val="25000"/>
              </a:schemeClr>
            </a:solidFill>
          </a:endParaRPr>
        </a:p>
      </dsp:txBody>
      <dsp:txXfrm rot="10800000">
        <a:off x="1602928" y="4664172"/>
        <a:ext cx="5472684" cy="897882"/>
      </dsp:txXfrm>
    </dsp:sp>
    <dsp:sp modelId="{11E924BD-6DF7-41A3-9B8D-3A25DEF98A36}">
      <dsp:nvSpPr>
        <dsp:cNvPr id="0" name=""/>
        <dsp:cNvSpPr/>
      </dsp:nvSpPr>
      <dsp:spPr>
        <a:xfrm>
          <a:off x="1153987" y="4664172"/>
          <a:ext cx="897882" cy="897882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30A5E7E-BC5F-4513-86EE-DB0E480866FD}" type="datetimeFigureOut">
              <a:rPr lang="ru-RU"/>
              <a:pPr>
                <a:defRPr/>
              </a:pPr>
              <a:t>06.05.2019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FD2CE51-8B1C-4AE1-8224-D1CDD5E7E4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2CE51-8B1C-4AE1-8224-D1CDD5E7E45C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2CE51-8B1C-4AE1-8224-D1CDD5E7E45C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47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B659A6-A4CF-4F9D-9143-40076D4553ED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665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7287955-0A5A-4A64-AA4E-F1E6E1220065}" type="slidenum">
              <a:rPr lang="ru-RU" smtClean="0"/>
              <a:pPr/>
              <a:t>24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DE69F7-6DF5-40F9-9776-DC1D0C5C0A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E4ACED-4746-4303-8DCC-FBE36FD6CE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E9761C-AAE9-4226-958D-1CC015E2D3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EFAD0-96C8-4033-B62F-02B5CADF09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B35D8-6ACF-4807-A15E-E62ECF1FB5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4EBAD2-AF1C-4C1A-9B87-067E33E921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1D0095-5E0D-42F5-A295-98911222A8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46E281-AEBB-42EA-A30A-E776E8D043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83F7F3-6968-4A0F-9AFB-36F1F1D348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113FFD-38A7-4C8C-8178-C38124A273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BB6A3B-31E4-496D-9C81-43229FDCBC7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1CB6E-B16D-412C-8A0D-D51B71C7AB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9CB0F6-51A2-47B4-9DD3-7ADF0C5503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6C51AF6-B673-47D8-B5B1-DD73959D3C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  <p:sldLayoutId id="2147484080" r:id="rId12"/>
    <p:sldLayoutId id="214748408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8001000" cy="4495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5400" i="1" dirty="0" smtClean="0">
                <a:solidFill>
                  <a:schemeClr val="tx1"/>
                </a:solidFill>
              </a:rPr>
              <a:t>Бюджет для граждан </a:t>
            </a:r>
            <a:br>
              <a:rPr lang="ru-RU" sz="5400" i="1" dirty="0" smtClean="0">
                <a:solidFill>
                  <a:schemeClr val="tx1"/>
                </a:solidFill>
              </a:rPr>
            </a:br>
            <a:r>
              <a:rPr lang="ru-RU" sz="5400" i="1" dirty="0" smtClean="0">
                <a:solidFill>
                  <a:schemeClr val="tx1"/>
                </a:solidFill>
              </a:rPr>
              <a:t>«Об исполнении районного бюджета за </a:t>
            </a:r>
            <a:r>
              <a:rPr lang="ru-RU" sz="5400" i="1" dirty="0" smtClean="0">
                <a:solidFill>
                  <a:schemeClr val="tx1"/>
                </a:solidFill>
              </a:rPr>
              <a:t>2018 </a:t>
            </a:r>
            <a:r>
              <a:rPr lang="ru-RU" sz="5400" i="1" dirty="0" smtClean="0">
                <a:solidFill>
                  <a:schemeClr val="tx1"/>
                </a:solidFill>
              </a:rPr>
              <a:t>год»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5181600"/>
            <a:ext cx="8229600" cy="1330325"/>
          </a:xfrm>
        </p:spPr>
        <p:txBody>
          <a:bodyPr>
            <a:normAutofit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b="1" i="1" dirty="0" smtClean="0"/>
              <a:t>муниципальное образование «Родниковский муниципальный район»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6" grpId="1"/>
      <p:bldP spid="6146" grpId="2"/>
      <p:bldP spid="614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районного бюджета за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по видам неналоговых доходов 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(млн.руб.)</a:t>
            </a:r>
            <a:endParaRPr lang="ru-RU" sz="20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ph type="tbl" idx="1"/>
          </p:nvPr>
        </p:nvGraphicFramePr>
        <p:xfrm>
          <a:off x="457200" y="1371600"/>
          <a:ext cx="84582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8077200" cy="609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100" b="1" dirty="0" smtClean="0">
                <a:solidFill>
                  <a:schemeClr val="tx1"/>
                </a:solidFill>
                <a:effectLst/>
              </a:rPr>
              <a:t>Исполнение расходов районного бюджета  </a:t>
            </a:r>
            <a:br>
              <a:rPr lang="ru-RU" sz="3100" b="1" dirty="0" smtClean="0">
                <a:solidFill>
                  <a:schemeClr val="tx1"/>
                </a:solidFill>
                <a:effectLst/>
              </a:rPr>
            </a:br>
            <a:r>
              <a:rPr lang="ru-RU" sz="3100" b="1" dirty="0" smtClean="0">
                <a:solidFill>
                  <a:schemeClr val="tx1"/>
                </a:solidFill>
                <a:effectLst/>
              </a:rPr>
              <a:t>по разделам  классификации расходов бюджетов</a:t>
            </a:r>
            <a:r>
              <a:rPr lang="ru-RU" sz="2000" b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effectLst/>
              </a:rPr>
            </a:br>
            <a:r>
              <a:rPr lang="ru-RU" sz="2000" b="1" dirty="0" smtClean="0">
                <a:solidFill>
                  <a:schemeClr val="tx1"/>
                </a:solidFill>
                <a:effectLst/>
              </a:rPr>
              <a:t>                                                                                                                         (млн. руб.)</a:t>
            </a:r>
            <a:br>
              <a:rPr lang="ru-RU" sz="2000" b="1" dirty="0" smtClean="0">
                <a:solidFill>
                  <a:schemeClr val="tx1"/>
                </a:solidFill>
                <a:effectLst/>
              </a:rPr>
            </a:br>
            <a:endParaRPr lang="ru-RU" sz="2000" b="1" dirty="0" smtClean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43486" name="Group 94"/>
          <p:cNvGraphicFramePr>
            <a:graphicFrameLocks noGrp="1"/>
          </p:cNvGraphicFramePr>
          <p:nvPr>
            <p:ph type="tbl" idx="1"/>
          </p:nvPr>
        </p:nvGraphicFramePr>
        <p:xfrm>
          <a:off x="152400" y="1437330"/>
          <a:ext cx="8839200" cy="4991094"/>
        </p:xfrm>
        <a:graphic>
          <a:graphicData uri="http://schemas.openxmlformats.org/drawingml/2006/table">
            <a:tbl>
              <a:tblPr/>
              <a:tblGrid>
                <a:gridCol w="4114800">
                  <a:extLst>
                    <a:ext uri="{9D8B030D-6E8A-4147-A177-3AD203B41FA5}"/>
                  </a:extLst>
                </a:gridCol>
                <a:gridCol w="1600200">
                  <a:extLst>
                    <a:ext uri="{9D8B030D-6E8A-4147-A177-3AD203B41FA5}"/>
                  </a:extLst>
                </a:gridCol>
                <a:gridCol w="1600200">
                  <a:extLst>
                    <a:ext uri="{9D8B030D-6E8A-4147-A177-3AD203B41FA5}"/>
                  </a:extLst>
                </a:gridCol>
                <a:gridCol w="1524000">
                  <a:extLst>
                    <a:ext uri="{9D8B030D-6E8A-4147-A177-3AD203B41FA5}"/>
                  </a:extLst>
                </a:gridCol>
              </a:tblGrid>
              <a:tr h="6844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Исполнено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%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3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Общегосударственные вопросы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91,1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82,4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90,4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Национальная экономика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67,7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66,7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98,6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86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Жилищно-коммунальное хозяйство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28,8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20,3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70,6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3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Образование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557,5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401,8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72,1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3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Культура и кинематография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63,4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63,2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99,6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Социальная политика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12,2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11,9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97,1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Физическая культура и спорт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100,1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97,9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97,8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Средства массовой информации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2,7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2,7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ВСЕГО РАСХОДОВ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923,5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602,3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95,9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8229600" cy="9906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i="1" dirty="0" smtClean="0"/>
              <a:t>Структура расходов районного бюджета  </a:t>
            </a:r>
            <a:br>
              <a:rPr lang="ru-RU" sz="2800" b="1" i="1" dirty="0" smtClean="0"/>
            </a:br>
            <a:r>
              <a:rPr lang="ru-RU" sz="2800" b="1" i="1" dirty="0" smtClean="0"/>
              <a:t>                                      за </a:t>
            </a:r>
            <a:r>
              <a:rPr lang="ru-RU" sz="2800" b="1" i="1" dirty="0" smtClean="0"/>
              <a:t>2018 </a:t>
            </a:r>
            <a:r>
              <a:rPr lang="ru-RU" sz="2800" b="1" i="1" dirty="0" smtClean="0"/>
              <a:t>год                           </a:t>
            </a:r>
            <a:r>
              <a:rPr lang="ru-RU" sz="2000" b="1" i="1" dirty="0" smtClean="0"/>
              <a:t>(млн.руб.)</a:t>
            </a:r>
            <a:endParaRPr lang="ru-RU" sz="2000" b="1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609600" y="1143000"/>
          <a:ext cx="80772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088187" cy="57626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Расходы районного бюджета в расчете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на 1 жителя</a:t>
            </a:r>
          </a:p>
        </p:txBody>
      </p:sp>
      <p:sp>
        <p:nvSpPr>
          <p:cNvPr id="447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92275" y="1052513"/>
            <a:ext cx="3124200" cy="3475037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  <a:defRPr/>
            </a:pPr>
            <a:endParaRPr lang="ru-RU" sz="1400" smtClean="0">
              <a:solidFill>
                <a:srgbClr val="0000CC"/>
              </a:solidFill>
            </a:endParaRPr>
          </a:p>
          <a:p>
            <a:pPr algn="r" eaLnBrk="1" hangingPunct="1">
              <a:buFont typeface="Wingdings" pitchFamily="2" charset="2"/>
              <a:buNone/>
              <a:defRPr/>
            </a:pPr>
            <a:endParaRPr lang="ru-RU" sz="1400" smtClean="0">
              <a:solidFill>
                <a:srgbClr val="0000CC"/>
              </a:solidFill>
            </a:endParaRPr>
          </a:p>
        </p:txBody>
      </p:sp>
      <p:graphicFrame>
        <p:nvGraphicFramePr>
          <p:cNvPr id="447540" name="Group 52"/>
          <p:cNvGraphicFramePr>
            <a:graphicFrameLocks noGrp="1"/>
          </p:cNvGraphicFramePr>
          <p:nvPr>
            <p:ph sz="half" idx="2"/>
          </p:nvPr>
        </p:nvGraphicFramePr>
        <p:xfrm>
          <a:off x="304800" y="1200158"/>
          <a:ext cx="8307387" cy="4784904"/>
        </p:xfrm>
        <a:graphic>
          <a:graphicData uri="http://schemas.openxmlformats.org/drawingml/2006/table">
            <a:tbl>
              <a:tblPr/>
              <a:tblGrid>
                <a:gridCol w="6781800">
                  <a:extLst>
                    <a:ext uri="{9D8B030D-6E8A-4147-A177-3AD203B41FA5}"/>
                  </a:extLst>
                </a:gridCol>
                <a:gridCol w="1525587">
                  <a:extLst>
                    <a:ext uri="{9D8B030D-6E8A-4147-A177-3AD203B41FA5}"/>
                  </a:extLst>
                </a:gridCol>
              </a:tblGrid>
              <a:tr h="582460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2018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79582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Объем расходов районного бюджета в расчете на одного жителя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22,7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19876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Объем расходов на жилищно-коммунальное хозяйство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10732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Объем расходов на образование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12,2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31311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Объем расходов на культуру и кинематографию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5489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Объем расходов на социальную политику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0,36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57200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Объем расходов на физическую культуру и спорт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2,97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85424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Объем расходов на содержание органов местного самоуправления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47534" name="Rectangle 46"/>
          <p:cNvSpPr>
            <a:spLocks noChangeArrowheads="1"/>
          </p:cNvSpPr>
          <p:nvPr/>
        </p:nvSpPr>
        <p:spPr bwMode="auto">
          <a:xfrm flipH="1">
            <a:off x="7315200" y="457200"/>
            <a:ext cx="1435100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</a:rPr>
              <a:t>( тыс. руб.)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3200" dirty="0" smtClean="0">
                <a:solidFill>
                  <a:schemeClr val="tx1"/>
                </a:solidFill>
                <a:latin typeface="Impact" panose="020B0806030902050204" pitchFamily="34" charset="0"/>
              </a:rPr>
              <a:t>Перечень муниципальных программ  Родниковского муниципального района</a:t>
            </a:r>
            <a:endParaRPr lang="ru-RU" sz="32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1752600"/>
            <a:ext cx="8763000" cy="3600450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Развитие образования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Социальная поддержка граждан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Обеспечение качественным жильем и услугами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жилищно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- коммунального хозяйства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Развитие культуры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Развитие   физической культуры и спорта 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Реализация молодежной политики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Экономическое развитие и инновационная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Совершенствование органов местного самоуправления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077200" cy="86518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100" b="1" dirty="0" smtClean="0"/>
              <a:t>Исполнение районного бюджета по муниципальным программам за </a:t>
            </a:r>
            <a:r>
              <a:rPr lang="ru-RU" sz="3100" b="1" dirty="0" smtClean="0"/>
              <a:t>2018 </a:t>
            </a:r>
            <a:r>
              <a:rPr lang="ru-RU" sz="3100" b="1" dirty="0" smtClean="0"/>
              <a:t>год</a:t>
            </a:r>
            <a:br>
              <a:rPr lang="ru-RU" sz="3100" b="1" dirty="0" smtClean="0"/>
            </a:br>
            <a:endParaRPr lang="ru-RU" sz="3100" b="1" dirty="0" smtClean="0"/>
          </a:p>
        </p:txBody>
      </p:sp>
      <p:graphicFrame>
        <p:nvGraphicFramePr>
          <p:cNvPr id="452684" name="Group 76"/>
          <p:cNvGraphicFramePr>
            <a:graphicFrameLocks noGrp="1"/>
          </p:cNvGraphicFramePr>
          <p:nvPr>
            <p:ph type="tbl" idx="1"/>
          </p:nvPr>
        </p:nvGraphicFramePr>
        <p:xfrm>
          <a:off x="152400" y="1295400"/>
          <a:ext cx="8839200" cy="5333999"/>
        </p:xfrm>
        <a:graphic>
          <a:graphicData uri="http://schemas.openxmlformats.org/drawingml/2006/table">
            <a:tbl>
              <a:tblPr/>
              <a:tblGrid>
                <a:gridCol w="4261757">
                  <a:extLst>
                    <a:ext uri="{9D8B030D-6E8A-4147-A177-3AD203B41FA5}"/>
                  </a:extLst>
                </a:gridCol>
                <a:gridCol w="1578429">
                  <a:extLst>
                    <a:ext uri="{9D8B030D-6E8A-4147-A177-3AD203B41FA5}"/>
                  </a:extLst>
                </a:gridCol>
                <a:gridCol w="1499507">
                  <a:extLst>
                    <a:ext uri="{9D8B030D-6E8A-4147-A177-3AD203B41FA5}"/>
                  </a:extLst>
                </a:gridCol>
                <a:gridCol w="1499507">
                  <a:extLst>
                    <a:ext uri="{9D8B030D-6E8A-4147-A177-3AD203B41FA5}"/>
                  </a:extLst>
                </a:gridCol>
              </a:tblGrid>
              <a:tr h="7119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Наименование программы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План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(млн. 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Исполнено (млн. 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% 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Развитие образования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542,7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387,1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71,3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Социальная поддержка граждан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11,0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10,6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96,7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430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Обеспечение качественным жильем и услугами жилищно-коммунального хозяйства населения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5,8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5,2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89,9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Развитие культуры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73,9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73,7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99,7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Развитие физической культуры и спорта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99,6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97,9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98,2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Реализация молодежной политики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93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Экономическое развитие и инновационная экономика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67,7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66,8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98,7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119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Совершенствование органов местного самоуправления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83,3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82,0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98,4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000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Расходы районного бюджета на основе муниципальных программ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886,9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726,3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81,9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/>
          </p:cNvSpPr>
          <p:nvPr>
            <p:ph type="title"/>
          </p:nvPr>
        </p:nvSpPr>
        <p:spPr>
          <a:xfrm>
            <a:off x="2971800" y="762000"/>
            <a:ext cx="4191000" cy="609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Программа «Развитие образования Родниковского муниципального района» израсходовано </a:t>
            </a: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 387,1 млн.руб</a:t>
            </a: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ru-RU" sz="2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4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81000" y="2521251"/>
          <a:ext cx="8458200" cy="4030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27524"/>
                <a:gridCol w="1930676"/>
              </a:tblGrid>
              <a:tr h="84906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</a:t>
                      </a:r>
                      <a:r>
                        <a:rPr lang="ru-RU" baseline="0" dirty="0" smtClean="0"/>
                        <a:t> подпрограмм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Расходы бюджета </a:t>
                      </a:r>
                      <a:r>
                        <a:rPr lang="ru-RU" baseline="0" dirty="0" smtClean="0"/>
                        <a:t>(млн.руб.)</a:t>
                      </a:r>
                      <a:endParaRPr lang="ru-RU" dirty="0"/>
                    </a:p>
                  </a:txBody>
                  <a:tcPr/>
                </a:tc>
              </a:tr>
              <a:tr h="2227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"Дошкольное образование"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155,0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782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 Общее образование"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135,4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361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 Дополнительное образование и воспитание детей"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521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"Выявление и поддержка одаренных детей"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350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"Обеспечение функционирования системы образования Родниковского муниципального района"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5043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"Патриотическое воспитание детей и молодежи Родниковского муниципального района"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6478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"Обеспечение пожарной безопасности образовательных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учреждений«</a:t>
                      </a:r>
                    </a:p>
                    <a:p>
                      <a:pPr algn="l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3,0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ctr"/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350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"Развитие, сохранение и укрепление материально - технической базы  муниципальных учреждений образования"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56,3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1" y="457200"/>
            <a:ext cx="2438400" cy="1840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4200" y="838200"/>
            <a:ext cx="2118797" cy="1615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228600"/>
            <a:ext cx="4800600" cy="1524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Программа «Социальная поддержка граждан Родниковского муниципального района» </a:t>
            </a:r>
            <a:r>
              <a:rPr lang="ru-RU" sz="2000" dirty="0" smtClean="0">
                <a:solidFill>
                  <a:schemeClr val="tx1"/>
                </a:solidFill>
              </a:rPr>
              <a:t>израсходовано -</a:t>
            </a:r>
            <a:r>
              <a:rPr lang="ru-RU" sz="2000" dirty="0" smtClean="0">
                <a:solidFill>
                  <a:schemeClr val="tx1"/>
                </a:solidFill>
              </a:rPr>
              <a:t>10,6 </a:t>
            </a:r>
            <a:r>
              <a:rPr lang="ru-RU" sz="2000" dirty="0" smtClean="0">
                <a:solidFill>
                  <a:schemeClr val="tx1"/>
                </a:solidFill>
              </a:rPr>
              <a:t>млн.руб. 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62000" y="3377805"/>
          <a:ext cx="8153400" cy="3007756"/>
        </p:xfrm>
        <a:graphic>
          <a:graphicData uri="http://schemas.openxmlformats.org/drawingml/2006/table">
            <a:tbl>
              <a:tblPr/>
              <a:tblGrid>
                <a:gridCol w="5487866">
                  <a:extLst>
                    <a:ext uri="{9D8B030D-6E8A-4147-A177-3AD203B41FA5}"/>
                  </a:extLst>
                </a:gridCol>
                <a:gridCol w="2665534">
                  <a:extLst>
                    <a:ext uri="{9D8B030D-6E8A-4147-A177-3AD203B41FA5}"/>
                  </a:extLst>
                </a:gridCol>
              </a:tblGrid>
              <a:tr h="634948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rebuchet MS" pitchFamily="34" charset="0"/>
                        </a:rPr>
                        <a:t>Наименование подпрограмм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Расходы бюджета  </a:t>
                      </a:r>
                    </a:p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lang="ru-RU" sz="1400" u="none" dirty="0" smtClean="0"/>
                        <a:t>(млн. ру</a:t>
                      </a:r>
                      <a:r>
                        <a:rPr lang="ru-RU" sz="1400" u="none" dirty="0" smtClean="0">
                          <a:solidFill>
                            <a:schemeClr val="tx1"/>
                          </a:solidFill>
                        </a:rPr>
                        <a:t>б.)</a:t>
                      </a:r>
                      <a:endParaRPr kumimoji="0" lang="ru-RU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0710">
                <a:tc>
                  <a:txBody>
                    <a:bodyPr/>
                    <a:lstStyle/>
                    <a:p>
                      <a:pPr marL="46038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sym typeface="Wingdings" pitchFamily="2" charset="2"/>
                        </a:rPr>
                        <a:t> 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Дети 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Родниковского района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5,2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9509">
                <a:tc>
                  <a:txBody>
                    <a:bodyPr/>
                    <a:lstStyle/>
                    <a:p>
                      <a:pPr marL="46038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sym typeface="Wingdings" pitchFamily="2" charset="2"/>
                        </a:rPr>
                        <a:t></a:t>
                      </a:r>
                      <a:r>
                        <a:rPr lang="ru-RU" sz="1800" i="1" dirty="0" smtClean="0">
                          <a:solidFill>
                            <a:schemeClr val="tx1"/>
                          </a:solidFill>
                        </a:rPr>
                        <a:t>  Организация отдыха и оздоровления детей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1,7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589">
                <a:tc>
                  <a:txBody>
                    <a:bodyPr/>
                    <a:lstStyle/>
                    <a:p>
                      <a:pPr marL="46038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sym typeface="Wingdings" pitchFamily="2" charset="2"/>
                        </a:rPr>
                        <a:t>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 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Профилактика социального неблагополучия семей с детьми, защита прав и интересов детей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1,8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08605">
                <a:tc>
                  <a:txBody>
                    <a:bodyPr/>
                    <a:lstStyle/>
                    <a:p>
                      <a:pPr marL="46038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sym typeface="Wingdings" pitchFamily="2" charset="2"/>
                        </a:rPr>
                        <a:t> Забота и поддержка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1,3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35200">
                <a:tc>
                  <a:txBody>
                    <a:bodyPr/>
                    <a:lstStyle/>
                    <a:p>
                      <a:pPr marL="46038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sym typeface="Wingdings" pitchFamily="2" charset="2"/>
                        </a:rPr>
                        <a:t> Кадры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4400" y="1752600"/>
            <a:ext cx="2217810" cy="1572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0" y="1676400"/>
            <a:ext cx="1981200" cy="1527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33799" y="1828800"/>
            <a:ext cx="2209801" cy="137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/>
          </p:cNvSpPr>
          <p:nvPr>
            <p:ph type="title"/>
          </p:nvPr>
        </p:nvSpPr>
        <p:spPr>
          <a:xfrm>
            <a:off x="4267200" y="609600"/>
            <a:ext cx="4625974" cy="1609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</a:t>
            </a:r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«Обеспечение качественным жильем и услугами жилищно-коммунального хозяйства населения Родниковского муниципального района</a:t>
            </a: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израсходовано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5,2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млн.руб.</a:t>
            </a:r>
            <a:r>
              <a:rPr lang="ru-RU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ru-RU" sz="1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(тыс. руб.)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81000" y="3505200"/>
          <a:ext cx="8382000" cy="2676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5724">
                  <a:extLst>
                    <a:ext uri="{9D8B030D-6E8A-4147-A177-3AD203B41FA5}"/>
                  </a:extLst>
                </a:gridCol>
                <a:gridCol w="2076276">
                  <a:extLst>
                    <a:ext uri="{9D8B030D-6E8A-4147-A177-3AD203B41FA5}"/>
                  </a:extLst>
                </a:gridCol>
              </a:tblGrid>
              <a:tr h="748007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rebuchet MS" pitchFamily="34" charset="0"/>
                        </a:rPr>
                        <a:t>Наименование подпрограммы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Расходы бюджета  </a:t>
                      </a:r>
                    </a:p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lang="ru-RU" sz="1400" u="none" dirty="0" smtClean="0"/>
                        <a:t>(млн. ру</a:t>
                      </a:r>
                      <a:r>
                        <a:rPr lang="ru-RU" sz="1400" u="none" dirty="0" smtClean="0">
                          <a:solidFill>
                            <a:schemeClr val="tx1"/>
                          </a:solidFill>
                        </a:rPr>
                        <a:t>б.)</a:t>
                      </a:r>
                      <a:endParaRPr kumimoji="0" lang="ru-RU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/>
                </a:extLst>
              </a:tr>
              <a:tr h="2028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"Обеспечение жильем молодых семей"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/>
                </a:extLst>
              </a:tr>
              <a:tr h="3981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"Поддержка граждан в сфере ипотечного жилищного кредитования"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/>
                </a:extLst>
              </a:tr>
              <a:tr h="3981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"Организация содержания муниципального жилищного фонда"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/>
                </a:extLst>
              </a:tr>
              <a:tr h="49479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Times New Roman"/>
                        </a:rPr>
                        <a:t>Подпрограмма «</a:t>
                      </a:r>
                      <a:r>
                        <a:rPr lang="ru-RU" sz="16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Устойчивое развитие сельских территорий»</a:t>
                      </a:r>
                      <a:endParaRPr lang="ru-RU" sz="1600" b="1" i="0" u="none" strike="noStrike" dirty="0">
                        <a:solidFill>
                          <a:schemeClr val="bg1">
                            <a:lumMod val="25000"/>
                          </a:schemeClr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04800"/>
            <a:ext cx="2160240" cy="1533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4600" y="990600"/>
            <a:ext cx="2088767" cy="1824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3"/>
          <p:cNvSpPr>
            <a:spLocks noGrp="1"/>
          </p:cNvSpPr>
          <p:nvPr>
            <p:ph type="title"/>
          </p:nvPr>
        </p:nvSpPr>
        <p:spPr>
          <a:xfrm>
            <a:off x="533400" y="152400"/>
            <a:ext cx="7924800" cy="10668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Программа «Развитие культуры Родниковского муниципального района» </a:t>
            </a: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израсходовано – </a:t>
            </a: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73,7 </a:t>
            </a: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млн.руб.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04800" y="1447799"/>
          <a:ext cx="8458200" cy="5181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67769"/>
                <a:gridCol w="1590431"/>
              </a:tblGrid>
              <a:tr h="966789">
                <a:tc>
                  <a:txBody>
                    <a:bodyPr/>
                    <a:lstStyle/>
                    <a:p>
                      <a:r>
                        <a:rPr lang="ru-RU" dirty="0" smtClean="0"/>
                        <a:t>Наименование подпрограмм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Расходы бюджета (млн.руб.)</a:t>
                      </a:r>
                      <a:endParaRPr lang="ru-RU" dirty="0"/>
                    </a:p>
                  </a:txBody>
                  <a:tcPr/>
                </a:tc>
              </a:tr>
              <a:tr h="5256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"Организация досуга и обеспечение услугами организаций культуры"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613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"Организация библиотечного обслуживания населения, комплектование и обеспечение сохранности книжных фондов"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7620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"Дополнительное образование детей в сфере культуры и искусства"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5112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"Обеспечение деятельности отрасли культуры"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68833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"Развитие, сохранение и укрепление материально-технической базы муниципальных учреждений культуры"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6026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"Социально-значимые </a:t>
                      </a:r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общерайонные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мероприятия"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5112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"Информационная среда"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0"/>
            <a:ext cx="6934200" cy="1371600"/>
          </a:xfrm>
        </p:spPr>
        <p:txBody>
          <a:bodyPr/>
          <a:lstStyle/>
          <a:p>
            <a:pPr>
              <a:defRPr/>
            </a:pPr>
            <a:r>
              <a:rPr lang="ru-RU" sz="3200" dirty="0" smtClean="0"/>
              <a:t>Уважаемые жители Родниковского района!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905000"/>
            <a:ext cx="8458200" cy="3810000"/>
          </a:xfrm>
        </p:spPr>
        <p:txBody>
          <a:bodyPr>
            <a:noAutofit/>
          </a:bodyPr>
          <a:lstStyle/>
          <a:p>
            <a:pPr marL="288000" indent="457200" algn="just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200" b="1" dirty="0" smtClean="0"/>
              <a:t>Данный материал позволит </a:t>
            </a:r>
            <a:r>
              <a:rPr lang="ru-RU" sz="2200" b="1" dirty="0" smtClean="0"/>
              <a:t>ознакомиться с основными показателями </a:t>
            </a:r>
            <a:r>
              <a:rPr lang="ru-RU" sz="2200" b="1" dirty="0" smtClean="0"/>
              <a:t>исполнения </a:t>
            </a:r>
            <a:r>
              <a:rPr lang="ru-RU" sz="2200" b="1" dirty="0" smtClean="0"/>
              <a:t>районного </a:t>
            </a:r>
            <a:r>
              <a:rPr lang="ru-RU" sz="2200" b="1" dirty="0" smtClean="0"/>
              <a:t>бюджета за </a:t>
            </a:r>
            <a:r>
              <a:rPr lang="ru-RU" sz="2200" b="1" dirty="0" smtClean="0"/>
              <a:t>2018 год.</a:t>
            </a:r>
            <a:endParaRPr lang="ru-RU" sz="2200" b="1" dirty="0" smtClean="0"/>
          </a:p>
          <a:p>
            <a:pPr marL="288000" indent="457200" algn="just">
              <a:spcBef>
                <a:spcPts val="0"/>
              </a:spcBef>
              <a:buNone/>
              <a:defRPr/>
            </a:pPr>
            <a:r>
              <a:rPr lang="ru-RU" sz="2200" b="1" dirty="0" smtClean="0"/>
              <a:t>Исполнение бюджета – это этап бюджетного процесса, который начинается с момента утверждения решения о бюджете представительным органом местного самоуправления района и продолжается в течение финансового года. </a:t>
            </a:r>
          </a:p>
          <a:p>
            <a:pPr marL="288000" indent="457200" algn="just">
              <a:spcBef>
                <a:spcPts val="0"/>
              </a:spcBef>
              <a:buNone/>
              <a:defRPr/>
            </a:pPr>
            <a:r>
              <a:rPr lang="ru-RU" sz="2200" b="1" dirty="0" smtClean="0"/>
              <a:t>Представленная  информация </a:t>
            </a:r>
            <a:r>
              <a:rPr lang="ru-RU" sz="2200" b="1" dirty="0" smtClean="0"/>
              <a:t>вам  </a:t>
            </a:r>
            <a:r>
              <a:rPr lang="ru-RU" sz="2200" b="1" dirty="0" smtClean="0"/>
              <a:t>составить представление об </a:t>
            </a:r>
            <a:r>
              <a:rPr lang="ru-RU" sz="2200" b="1" dirty="0" smtClean="0"/>
              <a:t>основных показателях социально-экономического развития района за 2018 год , об источниках </a:t>
            </a:r>
            <a:r>
              <a:rPr lang="ru-RU" sz="2200" b="1" dirty="0" smtClean="0"/>
              <a:t>формирования доходов районного бюджета и направлениях расходования бюджетных </a:t>
            </a:r>
            <a:r>
              <a:rPr lang="ru-RU" sz="2200" b="1" dirty="0" smtClean="0"/>
              <a:t>средств.</a:t>
            </a:r>
            <a:endParaRPr lang="ru-RU" sz="2200" b="1" dirty="0" smtClean="0"/>
          </a:p>
        </p:txBody>
      </p:sp>
      <p:pic>
        <p:nvPicPr>
          <p:cNvPr id="4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23999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/>
          </p:cNvSpPr>
          <p:nvPr>
            <p:ph type="title"/>
          </p:nvPr>
        </p:nvSpPr>
        <p:spPr>
          <a:xfrm>
            <a:off x="611188" y="152400"/>
            <a:ext cx="7921625" cy="914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«Развитие физической культуры и спорта Родниковского муниципального района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b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израсходовано 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97,9 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млн.руб.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7200" y="1219201"/>
          <a:ext cx="8382000" cy="33492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4122"/>
                <a:gridCol w="1667878"/>
              </a:tblGrid>
              <a:tr h="89215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Наименование мероприятий  программы</a:t>
                      </a:r>
                      <a:endParaRPr lang="ru-RU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Расходы бюджета (млн.руб.)</a:t>
                      </a:r>
                      <a:endParaRPr lang="ru-RU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650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 стадиона «Труд»</a:t>
                      </a:r>
                    </a:p>
                    <a:p>
                      <a:endParaRPr lang="ru-RU" sz="16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u="none" strike="noStrike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7,4</a:t>
                      </a:r>
                      <a:endParaRPr lang="ru-RU" sz="16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27122">
                <a:tc>
                  <a:txBody>
                    <a:bodyPr/>
                    <a:lstStyle/>
                    <a:p>
                      <a:pPr marL="0" indent="450000">
                        <a:lnSpc>
                          <a:spcPct val="80000"/>
                        </a:lnSpc>
                        <a:spcBef>
                          <a:spcPct val="0"/>
                        </a:spcBef>
                        <a:buClr>
                          <a:schemeClr val="accent3"/>
                        </a:buClr>
                        <a:defRPr/>
                      </a:pPr>
                      <a:r>
                        <a:rPr lang="ru-RU" sz="1600" b="1" i="0" u="none" strike="noStrike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Организация и проведение массовых спортивных мероприятий </a:t>
                      </a:r>
                      <a:endParaRPr lang="ru-RU" sz="16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0,4</a:t>
                      </a:r>
                      <a:endParaRPr lang="ru-RU" sz="16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65028">
                <a:tc>
                  <a:txBody>
                    <a:bodyPr/>
                    <a:lstStyle/>
                    <a:p>
                      <a:r>
                        <a:rPr lang="ru-RU" sz="1600" b="1" i="0" u="none" strike="noStrike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Мероприятия, по поддержке спортивных команд, участвующих в Чемпионатах Ивановской </a:t>
                      </a:r>
                      <a:endParaRPr lang="ru-RU" sz="16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0,4</a:t>
                      </a:r>
                      <a:endParaRPr lang="ru-RU" sz="16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2243">
                <a:tc>
                  <a:txBody>
                    <a:bodyPr/>
                    <a:lstStyle/>
                    <a:p>
                      <a:r>
                        <a:rPr lang="ru-RU" sz="1600" b="1" i="0" u="none" strike="noStrike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Поддержка социально ориентированных  некоммерческих организаций </a:t>
                      </a:r>
                      <a:endParaRPr lang="ru-RU" sz="16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0,05</a:t>
                      </a:r>
                      <a:endParaRPr lang="ru-RU" sz="16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650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Строительство физкультурно-оздоровительного комплекса с универсальным спортивным залом и плавательным бассейном</a:t>
                      </a:r>
                      <a:endParaRPr lang="ru-RU" sz="16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89,65</a:t>
                      </a:r>
                      <a:endParaRPr lang="ru-RU" sz="16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4800600"/>
            <a:ext cx="2531766" cy="1687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9000" y="4800600"/>
            <a:ext cx="2251142" cy="1500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3600" y="4648200"/>
            <a:ext cx="3096344" cy="2063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/>
          </p:cNvSpPr>
          <p:nvPr>
            <p:ph type="title"/>
          </p:nvPr>
        </p:nvSpPr>
        <p:spPr>
          <a:xfrm>
            <a:off x="4495800" y="533400"/>
            <a:ext cx="4397375" cy="9509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«Реализация молодежной политики на территории Родниковского муниципального района»</a:t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израсходовано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-2,9 млн.руб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09600" y="2971800"/>
          <a:ext cx="8305800" cy="3581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77000"/>
                <a:gridCol w="1828800"/>
              </a:tblGrid>
              <a:tr h="108675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Мероприятия  программы</a:t>
                      </a:r>
                      <a:endParaRPr lang="ru-RU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Расходы бюджета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 ( млн.руб.)</a:t>
                      </a:r>
                      <a:endParaRPr lang="ru-RU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3154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 Мероприятия, направленные на гражданско-патриотическое воспитание молодежи и развитие волонтерского движения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0,1</a:t>
                      </a:r>
                      <a:endParaRPr lang="ru-RU" sz="16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83154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Организация временной трудовой занятости несовершеннолетних граждан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0,1</a:t>
                      </a:r>
                      <a:endParaRPr lang="ru-RU" sz="16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83154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 Расходы на организацию и осуществление мероприятий по работе с детьми и молодежью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2,7</a:t>
                      </a:r>
                      <a:endParaRPr lang="ru-RU" sz="16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28600"/>
            <a:ext cx="2209800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1447800"/>
            <a:ext cx="2209800" cy="1219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/>
          </p:cNvSpPr>
          <p:nvPr>
            <p:ph type="title"/>
          </p:nvPr>
        </p:nvSpPr>
        <p:spPr>
          <a:xfrm>
            <a:off x="4419599" y="260350"/>
            <a:ext cx="4545013" cy="1949450"/>
          </a:xfrm>
        </p:spPr>
        <p:txBody>
          <a:bodyPr>
            <a:normAutofit fontScale="90000"/>
          </a:bodyPr>
          <a:lstStyle/>
          <a:p>
            <a:pPr eaLnBrk="1" hangingPunct="1">
              <a:buFont typeface="Georgia" pitchFamily="18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«Экономическое развитие и инновационная экономика Родниковского муниципального района»</a:t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израсходовано –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66,8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млн.руб.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3276601"/>
          <a:ext cx="8229600" cy="2935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  <a:gridCol w="2133600"/>
              </a:tblGrid>
              <a:tr h="304799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Наименование подпрограмм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Расходы бюджета</a:t>
                      </a:r>
                    </a:p>
                    <a:p>
                      <a:r>
                        <a:rPr lang="ru-RU" b="0" dirty="0" smtClean="0"/>
                        <a:t> ( млн.руб.)</a:t>
                      </a:r>
                      <a:endParaRPr lang="ru-RU" b="0" dirty="0"/>
                    </a:p>
                  </a:txBody>
                  <a:tcPr/>
                </a:tc>
              </a:tr>
              <a:tr h="4106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подпрограмма "Поддержка и развитие малого и среднего предпринимательства"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8133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подпрограмма "Развитие сети автомобильных дорог общего пользования, расположенных в границах Родниковского муниципального района и повышение безопасности дорожного движения"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59,7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81337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Подпрограмма « </a:t>
                      </a:r>
                      <a:r>
                        <a:rPr lang="ru-RU" sz="16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Управление муниципальным имуществом, земельными ресурсами и градостроительная деятельность»</a:t>
                      </a:r>
                    </a:p>
                    <a:p>
                      <a:pPr algn="l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0,7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228600"/>
            <a:ext cx="2209801" cy="129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38400" y="1524000"/>
            <a:ext cx="2133600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/>
          </p:cNvSpPr>
          <p:nvPr>
            <p:ph type="title"/>
          </p:nvPr>
        </p:nvSpPr>
        <p:spPr>
          <a:xfrm>
            <a:off x="1600200" y="304800"/>
            <a:ext cx="7288213" cy="1066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«Совершенствование  органов местного самоуправления» </a:t>
            </a: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израсходовано </a:t>
            </a:r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-82,0 </a:t>
            </a:r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млн.руб.</a:t>
            </a:r>
            <a:r>
              <a:rPr lang="ru-RU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</a:t>
            </a:r>
            <a:r>
              <a:rPr lang="ru-RU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6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28600" y="2133600"/>
          <a:ext cx="8382000" cy="4003735"/>
        </p:xfrm>
        <a:graphic>
          <a:graphicData uri="http://schemas.openxmlformats.org/drawingml/2006/table">
            <a:tbl>
              <a:tblPr/>
              <a:tblGrid>
                <a:gridCol w="6226628">
                  <a:extLst>
                    <a:ext uri="{9D8B030D-6E8A-4147-A177-3AD203B41FA5}"/>
                  </a:extLst>
                </a:gridCol>
                <a:gridCol w="2155372">
                  <a:extLst>
                    <a:ext uri="{9D8B030D-6E8A-4147-A177-3AD203B41FA5}"/>
                  </a:extLst>
                </a:gridCol>
              </a:tblGrid>
              <a:tr h="746204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Наименование подпрограммы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rebuchet MS" pitchFamily="34" charset="0"/>
                        </a:rPr>
                        <a:t>Расходы бюджета  </a:t>
                      </a:r>
                    </a:p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(млн. руб.)</a:t>
                      </a:r>
                      <a:endParaRPr kumimoji="0" lang="ru-RU" sz="11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59020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2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Обеспечение деятельности представительных органов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3,3</a:t>
                      </a:r>
                      <a:endParaRPr lang="ru-RU" sz="1600" b="1" i="0" u="none" strike="noStrike" dirty="0">
                        <a:solidFill>
                          <a:schemeClr val="tx1">
                            <a:lumMod val="2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extLst>
                  <a:ext uri="{0D108BD9-81ED-4DB2-BD59-A6C34878D82A}"/>
                </a:extLst>
              </a:tr>
              <a:tr h="39361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2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Обеспечение деятельности исполнительных органов 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73,4</a:t>
                      </a:r>
                      <a:endParaRPr lang="ru-RU" sz="1600" b="1" i="0" u="none" strike="noStrike" dirty="0">
                        <a:solidFill>
                          <a:schemeClr val="tx1">
                            <a:lumMod val="2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extLst>
                  <a:ext uri="{0D108BD9-81ED-4DB2-BD59-A6C34878D82A}"/>
                </a:extLst>
              </a:tr>
              <a:tr h="55510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2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Укрепление кадрового потенциала муниципальной службы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0,1</a:t>
                      </a:r>
                      <a:endParaRPr lang="ru-RU" sz="1600" b="1" i="0" u="none" strike="noStrike" dirty="0">
                        <a:solidFill>
                          <a:schemeClr val="tx1">
                            <a:lumMod val="2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extLst>
                  <a:ext uri="{0D108BD9-81ED-4DB2-BD59-A6C34878D82A}"/>
                </a:extLst>
              </a:tr>
              <a:tr h="92560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2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Сохранение и укрепление материально-технической базы органов местного самоуправления Родниковского муниципального района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2,6</a:t>
                      </a:r>
                      <a:endParaRPr lang="ru-RU" sz="1600" b="1" i="0" u="none" strike="noStrike" dirty="0">
                        <a:solidFill>
                          <a:schemeClr val="tx1">
                            <a:lumMod val="2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extLst>
                  <a:ext uri="{0D108BD9-81ED-4DB2-BD59-A6C34878D82A}"/>
                </a:extLst>
              </a:tr>
              <a:tr h="79300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2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Организация дополнительного пенсионного обеспечения отдельных категорий граждан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2,6</a:t>
                      </a:r>
                      <a:endParaRPr lang="ru-RU" sz="1600" b="1" i="0" u="none" strike="noStrike" dirty="0">
                        <a:solidFill>
                          <a:schemeClr val="tx1">
                            <a:lumMod val="2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73760" name="Text Box 5"/>
          <p:cNvSpPr txBox="1">
            <a:spLocks noChangeArrowheads="1"/>
          </p:cNvSpPr>
          <p:nvPr/>
        </p:nvSpPr>
        <p:spPr bwMode="auto">
          <a:xfrm>
            <a:off x="447675" y="5897563"/>
            <a:ext cx="184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7" name="Рисунок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1215226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610600" cy="762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1900" b="1" dirty="0" smtClean="0"/>
              <a:t>Итоги реализации Майских указов Президента Российской Федерации по повышению заработной платы отдельным категориям работников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8600" y="761999"/>
          <a:ext cx="8727434" cy="5714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0192">
                  <a:extLst>
                    <a:ext uri="{9D8B030D-6E8A-4147-A177-3AD203B41FA5}"/>
                  </a:extLst>
                </a:gridCol>
                <a:gridCol w="780990"/>
                <a:gridCol w="380407"/>
                <a:gridCol w="1174964">
                  <a:extLst>
                    <a:ext uri="{9D8B030D-6E8A-4147-A177-3AD203B41FA5}"/>
                  </a:extLst>
                </a:gridCol>
                <a:gridCol w="116840"/>
                <a:gridCol w="960157">
                  <a:extLst>
                    <a:ext uri="{9D8B030D-6E8A-4147-A177-3AD203B41FA5}"/>
                  </a:extLst>
                </a:gridCol>
                <a:gridCol w="853471">
                  <a:extLst>
                    <a:ext uri="{9D8B030D-6E8A-4147-A177-3AD203B41FA5}"/>
                  </a:extLst>
                </a:gridCol>
                <a:gridCol w="853471">
                  <a:extLst>
                    <a:ext uri="{9D8B030D-6E8A-4147-A177-3AD203B41FA5}"/>
                  </a:extLst>
                </a:gridCol>
                <a:gridCol w="853471"/>
                <a:gridCol w="853471"/>
              </a:tblGrid>
              <a:tr h="493745"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Категории</a:t>
                      </a:r>
                      <a:r>
                        <a:rPr lang="ru-RU" sz="1200" i="1" baseline="0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работников</a:t>
                      </a:r>
                      <a:endParaRPr lang="ru-RU" sz="1200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2012 год</a:t>
                      </a:r>
                      <a:endParaRPr lang="ru-RU" sz="1200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2013 год</a:t>
                      </a:r>
                      <a:endParaRPr lang="ru-RU" sz="1200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2014 год </a:t>
                      </a:r>
                      <a:endParaRPr lang="ru-RU" sz="1200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2015 год</a:t>
                      </a:r>
                      <a:endParaRPr lang="ru-RU" sz="1200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2016 год</a:t>
                      </a:r>
                      <a:endParaRPr lang="ru-RU" sz="1200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2017 год</a:t>
                      </a:r>
                      <a:endParaRPr lang="ru-RU" sz="1200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2018 год</a:t>
                      </a:r>
                      <a:endParaRPr lang="ru-RU" sz="1200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68442">
                <a:tc gridSpan="8"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ДОШКОЛЬНОЕ ОБРАЗОВАНИЕ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709086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педагогических работников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9 214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14 793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i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18 092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18 243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18 407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18917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19914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354751">
                <a:tc gridSpan="8"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ОБЩЕЕ ОБРАЗОВАНИЕ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6447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педагогических работников</a:t>
                      </a:r>
                      <a:endParaRPr lang="ru-RU" sz="1200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14 342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17 820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i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18 408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18 443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20 018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19810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20618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368442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/>
                        </a:rPr>
                        <a:t>учителей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14 798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18 280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1" i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18 362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19 058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20 705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20541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21199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68442">
                <a:tc gridSpan="8"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ДОПОЛНИТЕЛЬНОЕ ОБРАЗОВАНИЕ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6447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педагогических работников</a:t>
                      </a:r>
                      <a:endParaRPr lang="ru-RU" sz="1200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10</a:t>
                      </a:r>
                      <a:r>
                        <a:rPr lang="ru-RU" sz="1200" b="1" i="1" baseline="0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 586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14 011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i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16 630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18 323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18 093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20599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22292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368442">
                <a:tc gridSpan="8"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КУЛЬТУРА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609920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работники культуры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7 345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9 003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13 354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11 930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11 673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16274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</a:rPr>
                        <a:t>20693</a:t>
                      </a:r>
                      <a:endParaRPr lang="ru-RU" sz="1200" b="1" i="1" dirty="0">
                        <a:solidFill>
                          <a:schemeClr val="tx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784183">
                <a:tc>
                  <a:txBody>
                    <a:bodyPr/>
                    <a:lstStyle/>
                    <a:p>
                      <a:r>
                        <a:rPr lang="ru-RU" sz="1200" b="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Среднемесячная заработная плата по району</a:t>
                      </a:r>
                      <a:endParaRPr lang="ru-RU" sz="1200" b="0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13 338</a:t>
                      </a:r>
                      <a:endParaRPr lang="ru-RU" sz="1200" b="0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15 293</a:t>
                      </a:r>
                      <a:endParaRPr lang="ru-RU" sz="1200" b="0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16 174</a:t>
                      </a:r>
                      <a:endParaRPr lang="ru-RU" sz="1200" b="0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</a:t>
                      </a:r>
                      <a:r>
                        <a:rPr lang="en-US" sz="1200" b="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200" b="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781</a:t>
                      </a:r>
                      <a:endParaRPr lang="ru-RU" sz="1200" b="0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15 945</a:t>
                      </a:r>
                      <a:endParaRPr lang="ru-RU" sz="1200" b="0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17412</a:t>
                      </a:r>
                      <a:endParaRPr lang="ru-RU" sz="1200" b="0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smtClean="0">
                          <a:solidFill>
                            <a:schemeClr val="tx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19669</a:t>
                      </a:r>
                      <a:endParaRPr lang="ru-RU" sz="1200" b="0" i="1" dirty="0">
                        <a:solidFill>
                          <a:schemeClr val="tx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10080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Открытые государственные и муниципальные информационные ресурсы</a:t>
            </a:r>
          </a:p>
        </p:txBody>
      </p:sp>
      <p:sp>
        <p:nvSpPr>
          <p:cNvPr id="62467" name="Rectangle 3"/>
          <p:cNvSpPr>
            <a:spLocks noGrp="1"/>
          </p:cNvSpPr>
          <p:nvPr>
            <p:ph idx="1"/>
          </p:nvPr>
        </p:nvSpPr>
        <p:spPr>
          <a:xfrm>
            <a:off x="1403350" y="2060575"/>
            <a:ext cx="6400800" cy="3475038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/</a:t>
            </a:r>
          </a:p>
        </p:txBody>
      </p:sp>
      <p:pic>
        <p:nvPicPr>
          <p:cNvPr id="83971" name="Picture 4" descr="header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268413"/>
            <a:ext cx="80645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1835150" y="2708275"/>
            <a:ext cx="4752975" cy="36671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i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Официальный сайт</a:t>
            </a:r>
            <a:r>
              <a:rPr lang="ru-RU" sz="16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 </a:t>
            </a:r>
            <a:r>
              <a:rPr lang="ru-RU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www.rodniki-37.ru</a:t>
            </a:r>
          </a:p>
        </p:txBody>
      </p:sp>
      <p:pic>
        <p:nvPicPr>
          <p:cNvPr id="83973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213100"/>
            <a:ext cx="8280400" cy="1079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83974" name="Rectangle 13"/>
          <p:cNvSpPr>
            <a:spLocks noChangeArrowheads="1"/>
          </p:cNvSpPr>
          <p:nvPr/>
        </p:nvSpPr>
        <p:spPr bwMode="auto">
          <a:xfrm>
            <a:off x="2298700" y="4292600"/>
            <a:ext cx="18542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00CC"/>
                </a:solidFill>
              </a:rPr>
              <a:t>www.bus.gov.ru</a:t>
            </a:r>
            <a:endParaRPr lang="ru-RU">
              <a:solidFill>
                <a:srgbClr val="0000CC"/>
              </a:solidFill>
            </a:endParaRPr>
          </a:p>
        </p:txBody>
      </p:sp>
      <p:pic>
        <p:nvPicPr>
          <p:cNvPr id="83975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5084763"/>
            <a:ext cx="3744913" cy="906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3976" name="T:j_id__ctru9pc2:j_id__ctru4pc3" descr="http://www.budget.gov.ru/static/images/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4876800"/>
            <a:ext cx="441642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/>
          </p:nvPr>
        </p:nvSpPr>
        <p:spPr>
          <a:xfrm>
            <a:off x="179388" y="908050"/>
            <a:ext cx="8964612" cy="2376488"/>
          </a:xfrm>
        </p:spPr>
        <p:txBody>
          <a:bodyPr/>
          <a:lstStyle/>
          <a:p>
            <a:pPr eaLnBrk="1" hangingPunct="1">
              <a:buFont typeface="Georgia" pitchFamily="18" charset="0"/>
              <a:buNone/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Подготовлено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Финансовым управлением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Администрации муниципального образования «Родниковский муниципальный район»</a:t>
            </a:r>
          </a:p>
        </p:txBody>
      </p:sp>
      <p:sp>
        <p:nvSpPr>
          <p:cNvPr id="110595" name="Rectangle 3"/>
          <p:cNvSpPr>
            <a:spLocks noGrp="1"/>
          </p:cNvSpPr>
          <p:nvPr>
            <p:ph idx="1"/>
          </p:nvPr>
        </p:nvSpPr>
        <p:spPr>
          <a:xfrm>
            <a:off x="3563938" y="3644900"/>
            <a:ext cx="5184775" cy="1655763"/>
          </a:xfrm>
        </p:spPr>
        <p:txBody>
          <a:bodyPr>
            <a:normAutofit/>
          </a:bodyPr>
          <a:lstStyle/>
          <a:p>
            <a:pPr marL="640080" lvl="1" indent="-246888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Ответственный исполнитель:</a:t>
            </a:r>
          </a:p>
          <a:p>
            <a:pPr marL="640080" lvl="1" indent="-246888" eaLnBrk="1" fontAlgn="auto" hangingPunct="1">
              <a:spcBef>
                <a:spcPct val="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Начальник финансового управления</a:t>
            </a:r>
          </a:p>
          <a:p>
            <a:pPr marL="640080" lvl="1" indent="-246888" eaLnBrk="1" fontAlgn="auto" hangingPunct="1">
              <a:spcBef>
                <a:spcPct val="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Балакирева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Н.Г.</a:t>
            </a:r>
            <a:endPara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Тел. 2-17-47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Основные показатели социально-экономического развития района  за </a:t>
            </a:r>
            <a:r>
              <a:rPr lang="ru-RU" sz="3200" dirty="0" smtClean="0"/>
              <a:t>2018 </a:t>
            </a:r>
            <a:r>
              <a:rPr lang="ru-RU" sz="3200" dirty="0" smtClean="0"/>
              <a:t>год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50426"/>
          <a:ext cx="8382000" cy="5218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/>
                <a:gridCol w="1981200"/>
                <a:gridCol w="1066800"/>
                <a:gridCol w="1295400"/>
              </a:tblGrid>
              <a:tr h="602204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Показатели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прогноз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фактически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08464"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Среднегодовая численность постоянного населения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тыс. человек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32,96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32,92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693046"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Коэффициент рождаемости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число родившихся на 1000 </a:t>
                      </a:r>
                      <a:r>
                        <a:rPr lang="ru-RU" sz="1400" b="1" i="0" kern="1200" dirty="0" err="1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чел.населения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9,71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9,72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508464"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Общий коэффициент смертности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число умерших на 1000 </a:t>
                      </a:r>
                      <a:r>
                        <a:rPr lang="ru-RU" sz="1400" b="1" i="0" kern="1200" dirty="0" err="1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чел.населения</a:t>
                      </a:r>
                      <a:endParaRPr lang="ru-RU" sz="1400" b="1" i="0" kern="1200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17,75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16,55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508464"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Коэффициент естественного прироста населения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на 1000 человек населения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-8,04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-6,83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508464"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Уровень зарегистрированной безработицы на конец года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%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0,6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0,49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4187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Times New Roman"/>
                        </a:rPr>
                        <a:t>Денежные доходы в расчете на душу населения в месяц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рублей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13357,94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13357,94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92720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Количество семей, улучшивших жилищные условия с помощью мер государственной поддержки в сфере ипотечного жилищного кредитования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1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j-lt"/>
                        </a:rPr>
                        <a:t>1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4785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Times New Roman"/>
                        </a:rPr>
                        <a:t>Индекс промышленного производства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Times New Roman"/>
                        </a:rPr>
                        <a:t>% к предыдущему году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114,58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25000"/>
                            </a:schemeClr>
                          </a:solidFill>
                        </a:rPr>
                        <a:t>122,55</a:t>
                      </a:r>
                      <a:endParaRPr lang="ru-RU" sz="1400" b="1" dirty="0">
                        <a:solidFill>
                          <a:schemeClr val="bg1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465" y="304800"/>
            <a:ext cx="965762" cy="1179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бюджетного процесса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81000" y="990600"/>
          <a:ext cx="82296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889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>
                <a:solidFill>
                  <a:schemeClr val="tx1"/>
                </a:solidFill>
              </a:rPr>
              <a:t>Исполнение бюджета</a:t>
            </a:r>
          </a:p>
        </p:txBody>
      </p:sp>
      <p:sp>
        <p:nvSpPr>
          <p:cNvPr id="388099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838200"/>
            <a:ext cx="8991600" cy="5715000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000" dirty="0" smtClean="0">
                <a:effectLst/>
              </a:rPr>
              <a:t>Одним из этапов бюджетного процесса является </a:t>
            </a:r>
            <a:r>
              <a:rPr lang="ru-RU" sz="2000" b="1" dirty="0" smtClean="0">
                <a:effectLst/>
              </a:rPr>
              <a:t>исполнение бюджета.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000" dirty="0" smtClean="0">
                <a:effectLst/>
              </a:rPr>
              <a:t>Финансовый год начинается 1 января и завершается 31 декабря – соответствует календарному году.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000" dirty="0" smtClean="0">
                <a:effectLst/>
              </a:rPr>
              <a:t>Исполнением бюджета является: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000" dirty="0" smtClean="0">
                <a:effectLst/>
                <a:sym typeface="Wingdings" pitchFamily="2" charset="2"/>
              </a:rPr>
              <a:t> </a:t>
            </a:r>
            <a:r>
              <a:rPr lang="ru-RU" sz="2000" dirty="0" smtClean="0">
                <a:effectLst/>
              </a:rPr>
              <a:t>выполнение комплекса мероприятий по обеспечению поступлений в бюджет;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defRPr/>
            </a:pPr>
            <a:r>
              <a:rPr lang="ru-RU" sz="2000" dirty="0" smtClean="0">
                <a:effectLst/>
              </a:rPr>
              <a:t>исполнение расходных обязательств муниципального образования;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defRPr/>
            </a:pPr>
            <a:r>
              <a:rPr lang="ru-RU" sz="2000" dirty="0" smtClean="0">
                <a:effectLst/>
              </a:rPr>
              <a:t>финансирование дефицита бюджета. 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000" dirty="0" smtClean="0">
                <a:effectLst/>
              </a:rPr>
              <a:t>В процессе исполнения бюджета участвуют: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defRPr/>
            </a:pPr>
            <a:r>
              <a:rPr lang="ru-RU" sz="2000" dirty="0" smtClean="0">
                <a:effectLst/>
              </a:rPr>
              <a:t>органы исполнительной власти, 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defRPr/>
            </a:pPr>
            <a:r>
              <a:rPr lang="ru-RU" sz="2000" dirty="0" smtClean="0">
                <a:effectLst/>
              </a:rPr>
              <a:t>финансовые и налоговые органы, 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defRPr/>
            </a:pPr>
            <a:r>
              <a:rPr lang="ru-RU" sz="2000" dirty="0" smtClean="0">
                <a:effectLst/>
              </a:rPr>
              <a:t>кредитные учреждения, 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defRPr/>
            </a:pPr>
            <a:r>
              <a:rPr lang="ru-RU" sz="2000" dirty="0" smtClean="0">
                <a:effectLst/>
              </a:rPr>
              <a:t>юридические и физические лица – плательщики налогов в бюджет, получатели бюджетных средств. 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ru-RU" sz="2000" dirty="0" smtClean="0">
                <a:effectLst/>
              </a:rPr>
              <a:t> </a:t>
            </a:r>
          </a:p>
          <a:p>
            <a:pPr algn="just" eaLnBrk="1" hangingPunct="1">
              <a:lnSpc>
                <a:spcPct val="80000"/>
              </a:lnSpc>
              <a:defRPr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3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effectLst/>
              </a:rPr>
              <a:t>Исполнение районного бюджета за </a:t>
            </a:r>
            <a:r>
              <a:rPr lang="ru-RU" sz="2800" b="1" dirty="0" smtClean="0">
                <a:solidFill>
                  <a:schemeClr val="tx1"/>
                </a:solidFill>
                <a:effectLst/>
              </a:rPr>
              <a:t>2018 </a:t>
            </a:r>
            <a:r>
              <a:rPr lang="ru-RU" sz="2800" b="1" dirty="0" smtClean="0">
                <a:solidFill>
                  <a:schemeClr val="tx1"/>
                </a:solidFill>
                <a:effectLst/>
              </a:rPr>
              <a:t>год</a:t>
            </a:r>
            <a:br>
              <a:rPr lang="ru-RU" sz="2800" b="1" dirty="0" smtClean="0">
                <a:solidFill>
                  <a:schemeClr val="tx1"/>
                </a:solidFill>
                <a:effectLst/>
              </a:rPr>
            </a:br>
            <a:r>
              <a:rPr lang="ru-RU" sz="2400" b="1" dirty="0" smtClean="0">
                <a:solidFill>
                  <a:schemeClr val="tx1"/>
                </a:solidFill>
                <a:effectLst/>
              </a:rPr>
              <a:t>                                                                             </a:t>
            </a:r>
            <a:r>
              <a:rPr lang="ru-RU" sz="1800" b="1" dirty="0" smtClean="0">
                <a:solidFill>
                  <a:schemeClr val="tx1"/>
                </a:solidFill>
                <a:effectLst/>
              </a:rPr>
              <a:t>млн. руб.</a:t>
            </a:r>
          </a:p>
        </p:txBody>
      </p:sp>
      <p:graphicFrame>
        <p:nvGraphicFramePr>
          <p:cNvPr id="377021" name="Group 189"/>
          <p:cNvGraphicFramePr>
            <a:graphicFrameLocks noGrp="1"/>
          </p:cNvGraphicFramePr>
          <p:nvPr>
            <p:ph type="tbl" idx="1"/>
          </p:nvPr>
        </p:nvGraphicFramePr>
        <p:xfrm>
          <a:off x="304800" y="1447800"/>
          <a:ext cx="8382001" cy="3757294"/>
        </p:xfrm>
        <a:graphic>
          <a:graphicData uri="http://schemas.openxmlformats.org/drawingml/2006/table">
            <a:tbl>
              <a:tblPr/>
              <a:tblGrid>
                <a:gridCol w="2049547">
                  <a:extLst>
                    <a:ext uri="{9D8B030D-6E8A-4147-A177-3AD203B41FA5}"/>
                  </a:extLst>
                </a:gridCol>
                <a:gridCol w="1303253">
                  <a:extLst>
                    <a:ext uri="{9D8B030D-6E8A-4147-A177-3AD203B41FA5}"/>
                  </a:extLst>
                </a:gridCol>
                <a:gridCol w="1447800">
                  <a:extLst>
                    <a:ext uri="{9D8B030D-6E8A-4147-A177-3AD203B41FA5}"/>
                  </a:extLst>
                </a:gridCol>
                <a:gridCol w="1219200">
                  <a:extLst>
                    <a:ext uri="{9D8B030D-6E8A-4147-A177-3AD203B41FA5}"/>
                  </a:extLst>
                </a:gridCol>
                <a:gridCol w="1371600"/>
                <a:gridCol w="990601"/>
              </a:tblGrid>
              <a:tr h="3810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rPr>
                        <a:t>Показатели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rPr>
                        <a:t>Утверждено на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rPr>
                        <a:t>2018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rPr>
                        <a:t>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rPr>
                        <a:t>Измене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rPr>
                        <a:t>ния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rPr>
                        <a:t> в течении  года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rPr>
                        <a:t>Исполнено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rPr>
                        <a:t>% испол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rPr>
                        <a:t>нения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9372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rPr>
                        <a:t>первоначально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rPr>
                        <a:t>с учетом внесенных изменений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708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Общий  объем доходов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540,9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917,8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+376,9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770,4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83,9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Общий  объем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расходов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553,2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923,5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+370,3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746,9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80,9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293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Дефицит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бюджета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12,3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5,7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-6,6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-23,5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5341" name="Group 141"/>
          <p:cNvGraphicFramePr>
            <a:graphicFrameLocks noGrp="1"/>
          </p:cNvGraphicFramePr>
          <p:nvPr>
            <p:ph type="tbl" idx="1"/>
          </p:nvPr>
        </p:nvGraphicFramePr>
        <p:xfrm>
          <a:off x="304800" y="990600"/>
          <a:ext cx="8610599" cy="5717666"/>
        </p:xfrm>
        <a:graphic>
          <a:graphicData uri="http://schemas.openxmlformats.org/drawingml/2006/table">
            <a:tbl>
              <a:tblPr/>
              <a:tblGrid>
                <a:gridCol w="4571999">
                  <a:extLst>
                    <a:ext uri="{9D8B030D-6E8A-4147-A177-3AD203B41FA5}"/>
                  </a:extLst>
                </a:gridCol>
                <a:gridCol w="1371600">
                  <a:extLst>
                    <a:ext uri="{9D8B030D-6E8A-4147-A177-3AD203B41FA5}"/>
                  </a:extLst>
                </a:gridCol>
                <a:gridCol w="1447800">
                  <a:extLst>
                    <a:ext uri="{9D8B030D-6E8A-4147-A177-3AD203B41FA5}"/>
                  </a:extLst>
                </a:gridCol>
                <a:gridCol w="1219200">
                  <a:extLst>
                    <a:ext uri="{9D8B030D-6E8A-4147-A177-3AD203B41FA5}"/>
                  </a:extLst>
                </a:gridCol>
              </a:tblGrid>
              <a:tr h="5333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(млн.руб.)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Исполнено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(млн.руб.)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% 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43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Налоговые и неналоговые доходы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134,3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139,8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104,1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Дотация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163,4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163,4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340,9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197,0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57,8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Субвенции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182,8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182,6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93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Предоставление гранта некоммерческими организациями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0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Иные межбюджетные трансферты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96,7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87,9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90,9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93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Доходы от возврата  межбюджетных трансфертов прошлых лет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0,16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0,16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100,0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Возврат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остатков  межбюджетных трансфертов прошлых лет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-1,4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-1,4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ВСЕГО ДОХОДОВ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917,8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770,4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83,9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286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Объем доходов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расчете на 1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жителя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(тыс.руб.)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3606" name="Прямоугольник 2"/>
          <p:cNvSpPr>
            <a:spLocks noChangeArrowheads="1"/>
          </p:cNvSpPr>
          <p:nvPr/>
        </p:nvSpPr>
        <p:spPr bwMode="auto">
          <a:xfrm>
            <a:off x="1143000" y="0"/>
            <a:ext cx="6705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Исполнение районного бюджета</a:t>
            </a:r>
          </a:p>
          <a:p>
            <a:pPr algn="ctr"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по видам доходов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за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2018 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год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077200" cy="9144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</a:rPr>
              <a:t>Структура доходов районного бюджета 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 за </a:t>
            </a:r>
            <a:r>
              <a:rPr lang="ru-RU" sz="2800" b="1" dirty="0" smtClean="0">
                <a:latin typeface="Times New Roman" pitchFamily="18" charset="0"/>
              </a:rPr>
              <a:t>2018  </a:t>
            </a:r>
            <a:r>
              <a:rPr lang="ru-RU" sz="2800" b="1" dirty="0" smtClean="0">
                <a:latin typeface="Times New Roman" pitchFamily="18" charset="0"/>
              </a:rPr>
              <a:t>год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3820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районного бюджета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2018 год 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видам налоговых доходов     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(млн.руб.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                                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ph type="tbl" idx="1"/>
          </p:nvPr>
        </p:nvGraphicFramePr>
        <p:xfrm>
          <a:off x="304800" y="1752600"/>
          <a:ext cx="83058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6">
      <a:dk1>
        <a:srgbClr val="EAEAEA"/>
      </a:dk1>
      <a:lt1>
        <a:srgbClr val="DEE4F5"/>
      </a:lt1>
      <a:dk2>
        <a:srgbClr val="8D1BFF"/>
      </a:dk2>
      <a:lt2>
        <a:srgbClr val="3656B3"/>
      </a:lt2>
      <a:accent1>
        <a:srgbClr val="FF8484"/>
      </a:accent1>
      <a:accent2>
        <a:srgbClr val="E50000"/>
      </a:accent2>
      <a:accent3>
        <a:srgbClr val="00843C"/>
      </a:accent3>
      <a:accent4>
        <a:srgbClr val="8D1BFF"/>
      </a:accent4>
      <a:accent5>
        <a:srgbClr val="FFFF00"/>
      </a:accent5>
      <a:accent6>
        <a:srgbClr val="3D8DA9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11828</TotalTime>
  <Words>1407</Words>
  <Application>Microsoft Office PowerPoint</Application>
  <PresentationFormat>Экран (4:3)</PresentationFormat>
  <Paragraphs>452</Paragraphs>
  <Slides>26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Бюджет для граждан  «Об исполнении районного бюджета за 2018 год»</vt:lpstr>
      <vt:lpstr>Уважаемые жители Родниковского района!</vt:lpstr>
      <vt:lpstr>Основные показатели социально-экономического развития района  за 2018 год</vt:lpstr>
      <vt:lpstr>Этапы бюджетного процесса</vt:lpstr>
      <vt:lpstr>Исполнение бюджета</vt:lpstr>
      <vt:lpstr>Исполнение районного бюджета за 2018 год                                                                              млн. руб.</vt:lpstr>
      <vt:lpstr>Слайд 7</vt:lpstr>
      <vt:lpstr>Структура доходов районного бюджета   за 2018  год  </vt:lpstr>
      <vt:lpstr>Исполнение районного бюджета  за 2018 год  по видам налоговых доходов      (млн.руб.)                                  </vt:lpstr>
      <vt:lpstr>Исполнение районного бюджета за 2018 год по видам неналоговых доходов  (млн.руб.)</vt:lpstr>
      <vt:lpstr>Исполнение расходов районного бюджета   по разделам  классификации расходов бюджетов                                                                                                                          (млн. руб.) </vt:lpstr>
      <vt:lpstr>Структура расходов районного бюджета                                         за 2018 год                           (млн.руб.)</vt:lpstr>
      <vt:lpstr>Расходы районного бюджета в расчете  на 1 жителя</vt:lpstr>
      <vt:lpstr>Перечень муниципальных программ  Родниковского муниципального района</vt:lpstr>
      <vt:lpstr> Исполнение районного бюджета по муниципальным программам за 2018 год </vt:lpstr>
      <vt:lpstr>Программа «Развитие образования Родниковского муниципального района» израсходовано – 387,1 млн.руб. </vt:lpstr>
      <vt:lpstr>Программа «Социальная поддержка граждан Родниковского муниципального района» израсходовано -10,6 млн.руб. </vt:lpstr>
      <vt:lpstr>         Программа «Обеспечение качественным жильем и услугами жилищно-коммунального хозяйства населения Родниковского муниципального района»  израсходовано – 5,2 млн.руб.            (тыс. руб.)</vt:lpstr>
      <vt:lpstr>Программа «Развитие культуры Родниковского муниципального района» израсходовано – 73,7 млн.руб.</vt:lpstr>
      <vt:lpstr>Программа «Развитие физической культуры и спорта Родниковского муниципального района»  израсходовано 97,9 млн.руб.</vt:lpstr>
      <vt:lpstr> Программа «Реализация молодежной политики на территории Родниковского муниципального района» израсходовано -2,9 млн.руб.</vt:lpstr>
      <vt:lpstr>Программа «Экономическое развитие и инновационная экономика Родниковского муниципального района» израсходовано – 66,8 млн.руб. </vt:lpstr>
      <vt:lpstr>Программа «Совершенствование  органов местного самоуправления»    израсходовано -82,0 млн.руб.                                         </vt:lpstr>
      <vt:lpstr> Итоги реализации Майских указов Президента Российской Федерации по повышению заработной платы отдельным категориям работников </vt:lpstr>
      <vt:lpstr>Открытые государственные и муниципальные информационные ресурсы</vt:lpstr>
      <vt:lpstr>Подготовлено Финансовым управлением Администрации муниципального образования «Родниковский муниципальный район»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Надежда Балакирева_</dc:creator>
  <cp:lastModifiedBy>ObolenskayaVN</cp:lastModifiedBy>
  <cp:revision>823</cp:revision>
  <cp:lastPrinted>1601-01-01T00:00:00Z</cp:lastPrinted>
  <dcterms:created xsi:type="dcterms:W3CDTF">1601-01-01T00:00:00Z</dcterms:created>
  <dcterms:modified xsi:type="dcterms:W3CDTF">2019-05-06T13:32:49Z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