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2" r:id="rId1"/>
  </p:sldMasterIdLst>
  <p:notesMasterIdLst>
    <p:notesMasterId r:id="rId56"/>
  </p:notesMasterIdLst>
  <p:sldIdLst>
    <p:sldId id="256" r:id="rId2"/>
    <p:sldId id="308" r:id="rId3"/>
    <p:sldId id="363" r:id="rId4"/>
    <p:sldId id="364" r:id="rId5"/>
    <p:sldId id="362" r:id="rId6"/>
    <p:sldId id="365" r:id="rId7"/>
    <p:sldId id="366" r:id="rId8"/>
    <p:sldId id="384" r:id="rId9"/>
    <p:sldId id="380" r:id="rId10"/>
    <p:sldId id="385" r:id="rId11"/>
    <p:sldId id="374" r:id="rId12"/>
    <p:sldId id="283" r:id="rId13"/>
    <p:sldId id="299" r:id="rId14"/>
    <p:sldId id="288" r:id="rId15"/>
    <p:sldId id="361" r:id="rId16"/>
    <p:sldId id="320" r:id="rId17"/>
    <p:sldId id="321" r:id="rId18"/>
    <p:sldId id="367" r:id="rId19"/>
    <p:sldId id="292" r:id="rId20"/>
    <p:sldId id="353" r:id="rId21"/>
    <p:sldId id="294" r:id="rId22"/>
    <p:sldId id="323" r:id="rId23"/>
    <p:sldId id="305" r:id="rId24"/>
    <p:sldId id="369" r:id="rId25"/>
    <p:sldId id="326" r:id="rId26"/>
    <p:sldId id="370" r:id="rId27"/>
    <p:sldId id="381" r:id="rId28"/>
    <p:sldId id="386" r:id="rId29"/>
    <p:sldId id="387" r:id="rId30"/>
    <p:sldId id="333" r:id="rId31"/>
    <p:sldId id="373" r:id="rId32"/>
    <p:sldId id="388" r:id="rId33"/>
    <p:sldId id="389" r:id="rId34"/>
    <p:sldId id="391" r:id="rId35"/>
    <p:sldId id="390" r:id="rId36"/>
    <p:sldId id="378" r:id="rId37"/>
    <p:sldId id="341" r:id="rId38"/>
    <p:sldId id="392" r:id="rId39"/>
    <p:sldId id="334" r:id="rId40"/>
    <p:sldId id="372" r:id="rId41"/>
    <p:sldId id="393" r:id="rId42"/>
    <p:sldId id="395" r:id="rId43"/>
    <p:sldId id="397" r:id="rId44"/>
    <p:sldId id="396" r:id="rId45"/>
    <p:sldId id="399" r:id="rId46"/>
    <p:sldId id="400" r:id="rId47"/>
    <p:sldId id="401" r:id="rId48"/>
    <p:sldId id="402" r:id="rId49"/>
    <p:sldId id="398" r:id="rId50"/>
    <p:sldId id="404" r:id="rId51"/>
    <p:sldId id="405" r:id="rId52"/>
    <p:sldId id="383" r:id="rId53"/>
    <p:sldId id="324" r:id="rId54"/>
    <p:sldId id="325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DBD6"/>
    <a:srgbClr val="3711D7"/>
    <a:srgbClr val="CC99FF"/>
    <a:srgbClr val="FFFFFF"/>
    <a:srgbClr val="FF7C80"/>
    <a:srgbClr val="FFCC66"/>
    <a:srgbClr val="33CCFF"/>
    <a:srgbClr val="482799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9643" autoAdjust="0"/>
  </p:normalViewPr>
  <p:slideViewPr>
    <p:cSldViewPr>
      <p:cViewPr>
        <p:scale>
          <a:sx n="100" d="100"/>
          <a:sy n="100" d="100"/>
        </p:scale>
        <p:origin x="-1308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3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1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22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33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444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55555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autoTitleDeleted val="1"/>
    <c:view3D>
      <c:rotX val="20"/>
      <c:rotY val="50"/>
      <c:perspective val="30"/>
    </c:view3D>
    <c:plotArea>
      <c:layout>
        <c:manualLayout>
          <c:layoutTarget val="inner"/>
          <c:xMode val="edge"/>
          <c:yMode val="edge"/>
          <c:x val="9.3803811906689488E-2"/>
          <c:y val="0"/>
          <c:w val="0.70775077547124787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2"/>
          <c:dPt>
            <c:idx val="1"/>
            <c:spPr>
              <a:solidFill>
                <a:srgbClr val="FF8484"/>
              </a:solidFill>
            </c:spPr>
          </c:dPt>
          <c:dPt>
            <c:idx val="2"/>
            <c:spPr>
              <a:gradFill>
                <a:gsLst>
                  <a:gs pos="0">
                    <a:srgbClr val="FFCC66"/>
                  </a:gs>
                  <a:gs pos="50000">
                    <a:srgbClr val="FF8484">
                      <a:tint val="44500"/>
                      <a:satMod val="160000"/>
                    </a:srgbClr>
                  </a:gs>
                  <a:gs pos="100000">
                    <a:srgbClr val="FF8484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-1.6149213824907402E-2"/>
                  <c:y val="-3.654740525855329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Налоговые доходы
146,3
</a:t>
                    </a:r>
                    <a:r>
                      <a:rPr lang="ru-RU" dirty="0" smtClean="0"/>
                      <a:t>13,4%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H</a:t>
                    </a:r>
                    <a:r>
                      <a:rPr lang="ru-RU" dirty="0" err="1"/>
                      <a:t>еналоговые</a:t>
                    </a:r>
                    <a:r>
                      <a:rPr lang="ru-RU"/>
                      <a:t> доходы
56,3
</a:t>
                    </a:r>
                    <a:r>
                      <a:rPr lang="ru-RU" smtClean="0"/>
                      <a:t>5,5%</a:t>
                    </a:r>
                    <a:endParaRPr lang="ru-RU"/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0.14816248436235283"/>
                  <c:y val="0.2505532532117692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 </a:t>
                    </a:r>
                    <a:r>
                      <a:rPr lang="ru-RU" dirty="0"/>
                      <a:t>поступления
796,9
</a:t>
                    </a:r>
                    <a:r>
                      <a:rPr lang="ru-RU" dirty="0" smtClean="0"/>
                      <a:t>81,1%</a:t>
                    </a:r>
                    <a:endParaRPr lang="ru-RU" dirty="0"/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rgbClr val="0000FF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Hеналоговые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146.30000000000001</c:v>
                </c:pt>
                <c:pt idx="1">
                  <c:v>56.3</c:v>
                </c:pt>
                <c:pt idx="2">
                  <c:v>796.9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Hеналоговые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Лист1!$C$2:$C$4</c:f>
              <c:numCache>
                <c:formatCode>0.00%</c:formatCode>
                <c:ptCount val="3"/>
                <c:pt idx="0">
                  <c:v>0.13400000000000001</c:v>
                </c:pt>
                <c:pt idx="1">
                  <c:v>5.5000000000000084E-2</c:v>
                </c:pt>
                <c:pt idx="2">
                  <c:v>0.81100000000000005</c:v>
                </c:pt>
              </c:numCache>
            </c:numRef>
          </c:val>
        </c:ser>
      </c:pie3DChart>
    </c:plotArea>
    <c:plotVisOnly val="1"/>
  </c:chart>
  <c:spPr>
    <a:scene3d>
      <a:camera prst="orthographicFront"/>
      <a:lightRig rig="threePt" dir="t"/>
    </a:scene3d>
    <a:sp3d prstMaterial="flat"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20"/>
      <c:rotY val="20"/>
      <c:perspective val="30"/>
    </c:view3D>
    <c:plotArea>
      <c:layout>
        <c:manualLayout>
          <c:layoutTarget val="inner"/>
          <c:xMode val="edge"/>
          <c:yMode val="edge"/>
          <c:x val="8.8624293584923783E-2"/>
          <c:y val="5.341437583459977E-5"/>
          <c:w val="0.80324797238183065"/>
          <c:h val="0.999946585624165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explosion val="47"/>
          <c:dPt>
            <c:idx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2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Pt>
            <c:idx val="3"/>
            <c:spPr>
              <a:solidFill>
                <a:srgbClr val="FF7C80"/>
              </a:solidFill>
              <a:ln>
                <a:solidFill>
                  <a:schemeClr val="bg2">
                    <a:lumMod val="50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9.954044595776948E-2"/>
                  <c:y val="-0.1141271814707372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Налог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на доходы физических лиц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121,2 – 82,8%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SerName val="1"/>
              <c:showPercent val="1"/>
            </c:dLbl>
            <c:dLbl>
              <c:idx val="1"/>
              <c:layout>
                <c:manualLayout>
                  <c:x val="-1.8516599898696921E-3"/>
                  <c:y val="-1.479870785382595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Акцизы
</a:t>
                    </a:r>
                    <a:r>
                      <a:rPr lang="ru-RU" sz="16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9,4 – 6,4%</a:t>
                    </a:r>
                    <a:endParaRPr lang="ru-RU" sz="1600" dirty="0">
                      <a:solidFill>
                        <a:srgbClr val="0000FF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SerName val="1"/>
              <c:showPercent val="1"/>
            </c:dLbl>
            <c:dLbl>
              <c:idx val="2"/>
              <c:layout>
                <c:manualLayout>
                  <c:x val="7.8508656812635524E-2"/>
                  <c:y val="-3.261296184130829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Налоги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на совокупный доход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11,9</a:t>
                    </a:r>
                    <a:r>
                      <a:rPr lang="ru-RU" baseline="0" dirty="0" smtClean="0">
                        <a:solidFill>
                          <a:srgbClr val="0000FF"/>
                        </a:solidFill>
                      </a:rPr>
                      <a:t> – 8,1 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SerName val="1"/>
              <c:showPercent val="1"/>
            </c:dLbl>
            <c:dLbl>
              <c:idx val="3"/>
              <c:layout>
                <c:manualLayout>
                  <c:x val="4.2174339694024725E-2"/>
                  <c:y val="4.408182529815350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Госпошлина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3,8 – 2,6%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Ser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SerName val="1"/>
            <c:showPercent val="1"/>
          </c:dLbls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121.2</c:v>
                </c:pt>
                <c:pt idx="1">
                  <c:v>9.4</c:v>
                </c:pt>
                <c:pt idx="2">
                  <c:v>11.9</c:v>
                </c:pt>
                <c:pt idx="3">
                  <c:v>3.8</c:v>
                </c:pt>
              </c:numCache>
            </c:numRef>
          </c:val>
        </c:ser>
        <c:ser>
          <c:idx val="1"/>
          <c:order val="1"/>
          <c:cat>
            <c:strRef>
              <c:f>Лист1!$A$2:$A$5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0.82843472317156519</c:v>
                </c:pt>
                <c:pt idx="1">
                  <c:v>6.4251537935748601E-2</c:v>
                </c:pt>
                <c:pt idx="2">
                  <c:v>8.1339712918660281E-2</c:v>
                </c:pt>
                <c:pt idx="3">
                  <c:v>2.5974025974026014E-2</c:v>
                </c:pt>
              </c:numCache>
            </c:numRef>
          </c:val>
        </c:ser>
      </c:pie3DChart>
    </c:plotArea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0"/>
      <c:perspective val="30"/>
    </c:view3D>
    <c:plotArea>
      <c:layout>
        <c:manualLayout>
          <c:layoutTarget val="inner"/>
          <c:xMode val="edge"/>
          <c:yMode val="edge"/>
          <c:x val="8.5652543432071265E-2"/>
          <c:y val="5.1256561679790015E-2"/>
          <c:w val="0.78926971628546461"/>
          <c:h val="0.918981585635128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6"/>
          <c:dPt>
            <c:idx val="1"/>
            <c:explosion val="17"/>
          </c:dPt>
          <c:dPt>
            <c:idx val="2"/>
            <c:explosion val="8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3.2297837770278913E-2"/>
                  <c:y val="-0.1048458005249343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Доходы 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от использования имущества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20,1 – 35,7%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-3.0449943757030605E-2"/>
                  <c:y val="1.474052585532081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 Платежи 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при использовании природных ресурсов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1,7- 3%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-4.1624562554680666E-2"/>
                  <c:y val="4.743520881633411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Доходы 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от оказания платных услуг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30 – 53,3%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-6.8448693913260902E-2"/>
                  <c:y val="2.5063314454114543E-3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Доходы от реализации муниципального имущества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3,4 –6%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3.770616172978381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 Штрафы, </a:t>
                    </a:r>
                  </a:p>
                  <a:p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санкции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1,1 – 2%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rgbClr val="0000FF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20.100000000000001</c:v>
                </c:pt>
                <c:pt idx="1">
                  <c:v>1.7</c:v>
                </c:pt>
                <c:pt idx="2">
                  <c:v>30</c:v>
                </c:pt>
                <c:pt idx="3">
                  <c:v>3.4</c:v>
                </c:pt>
                <c:pt idx="4">
                  <c:v>1.1000000000000001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природных ресурсов</c:v>
                </c:pt>
                <c:pt idx="2">
                  <c:v>Доходы от оказания платных услуг</c:v>
                </c:pt>
                <c:pt idx="3">
                  <c:v>Доходы от реализации муниципального имущества</c:v>
                </c:pt>
                <c:pt idx="4">
                  <c:v>Штрафы,санкции</c:v>
                </c:pt>
              </c:strCache>
            </c:strRef>
          </c:cat>
          <c:val>
            <c:numRef>
              <c:f>Лист1!$C$2:$C$6</c:f>
              <c:numCache>
                <c:formatCode>0.0%</c:formatCode>
                <c:ptCount val="5"/>
                <c:pt idx="0">
                  <c:v>0.35701598579040944</c:v>
                </c:pt>
                <c:pt idx="1">
                  <c:v>3.0195381882770891E-2</c:v>
                </c:pt>
                <c:pt idx="2">
                  <c:v>0.53285968028419306</c:v>
                </c:pt>
                <c:pt idx="3">
                  <c:v>6.0390763765541838E-2</c:v>
                </c:pt>
                <c:pt idx="4">
                  <c:v>1.9538188277087084E-2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0"/>
      <c:perspective val="10"/>
    </c:view3D>
    <c:plotArea>
      <c:layout>
        <c:manualLayout>
          <c:layoutTarget val="inner"/>
          <c:xMode val="edge"/>
          <c:yMode val="edge"/>
          <c:x val="3.5235875120873172E-2"/>
          <c:y val="0.12808641975308638"/>
          <c:w val="0.93407238568863049"/>
          <c:h val="0.871913580246913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explosion val="12"/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spPr>
              <a:solidFill>
                <a:srgbClr val="92D050"/>
              </a:solidFill>
            </c:spPr>
          </c:dPt>
          <c:dPt>
            <c:idx val="3"/>
            <c:explosion val="20"/>
          </c:dPt>
          <c:dPt>
            <c:idx val="4"/>
            <c:explosion val="16"/>
          </c:dPt>
          <c:dPt>
            <c:idx val="5"/>
            <c:explosion val="45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1.4619883040935693E-3"/>
                  <c:y val="-4.346918440750461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Дотация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231,9 –</a:t>
                    </a:r>
                    <a:r>
                      <a:rPr lang="ru-RU" baseline="0" dirty="0" smtClean="0">
                        <a:solidFill>
                          <a:srgbClr val="0000FF"/>
                        </a:solidFill>
                      </a:rPr>
                      <a:t> 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29,1%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2.7239835152185025E-2"/>
                  <c:y val="1.3171964615545518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Субсидии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134,1 – 16,8 %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0.10554450430538292"/>
                  <c:y val="0.22944979099834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Субвенции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230,4 – 28,9%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-9.906605424321976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Иные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межбюджетные трансферты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201,6 – 25,3</a:t>
                    </a:r>
                    <a:r>
                      <a:rPr lang="ru-RU" baseline="0" dirty="0" smtClean="0">
                        <a:solidFill>
                          <a:srgbClr val="0000FF"/>
                        </a:solidFill>
                      </a:rPr>
                      <a:t> 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>
                <c:manualLayout>
                  <c:x val="-0.151394644748353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 Доходы </a:t>
                    </a:r>
                    <a:r>
                      <a:rPr lang="ru-RU" dirty="0">
                        <a:solidFill>
                          <a:srgbClr val="0000FF"/>
                        </a:solidFill>
                      </a:rPr>
                      <a:t>от возврата целевых средств
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0,1 - 0 %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5"/>
              <c:layout>
                <c:manualLayout>
                  <c:x val="3.2635194249367491E-2"/>
                  <c:y val="-2.1875000000000165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0000FF"/>
                        </a:solidFill>
                      </a:rPr>
                      <a:t>Возврат из бюджета
-</a:t>
                    </a:r>
                    <a:r>
                      <a:rPr lang="ru-RU" dirty="0" smtClean="0">
                        <a:solidFill>
                          <a:srgbClr val="0000FF"/>
                        </a:solidFill>
                      </a:rPr>
                      <a:t>1,2 - 0%</a:t>
                    </a:r>
                    <a:endParaRPr lang="ru-RU" dirty="0">
                      <a:solidFill>
                        <a:srgbClr val="0000FF"/>
                      </a:solidFill>
                    </a:endParaRP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Лист1!$A$2:$A$7</c:f>
              <c:strCache>
                <c:ptCount val="6"/>
                <c:pt idx="0">
                  <c:v>Дотация</c:v>
                </c:pt>
                <c:pt idx="1">
                  <c:v>Субсидии 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Доходы от возврата целевых средств</c:v>
                </c:pt>
                <c:pt idx="5">
                  <c:v>Возврат из бюджета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231.9</c:v>
                </c:pt>
                <c:pt idx="1">
                  <c:v>134.1</c:v>
                </c:pt>
                <c:pt idx="2">
                  <c:v>230.4</c:v>
                </c:pt>
                <c:pt idx="3">
                  <c:v>201.6</c:v>
                </c:pt>
                <c:pt idx="4">
                  <c:v>0.1</c:v>
                </c:pt>
                <c:pt idx="5">
                  <c:v>-1.2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доли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Дотация</c:v>
                </c:pt>
                <c:pt idx="1">
                  <c:v>Субсидии 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Доходы от возврата целевых средств</c:v>
                </c:pt>
                <c:pt idx="5">
                  <c:v>Возврат из бюджета</c:v>
                </c:pt>
              </c:strCache>
            </c:strRef>
          </c:cat>
          <c:val>
            <c:numRef>
              <c:f>Лист1!$C$2:$C$7</c:f>
              <c:numCache>
                <c:formatCode>0.0</c:formatCode>
                <c:ptCount val="6"/>
                <c:pt idx="0">
                  <c:v>29.100263521144438</c:v>
                </c:pt>
                <c:pt idx="1">
                  <c:v>16.82770736604343</c:v>
                </c:pt>
                <c:pt idx="2">
                  <c:v>28.912034132262519</c:v>
                </c:pt>
                <c:pt idx="3">
                  <c:v>25.298029865729646</c:v>
                </c:pt>
                <c:pt idx="4">
                  <c:v>1.2548625925461162E-2</c:v>
                </c:pt>
                <c:pt idx="5">
                  <c:v>-0.15058351110553395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10"/>
      <c:rAngAx val="1"/>
    </c:view3D>
    <c:plotArea>
      <c:layout>
        <c:manualLayout>
          <c:layoutTarget val="inner"/>
          <c:xMode val="edge"/>
          <c:yMode val="edge"/>
          <c:x val="5.530381815480645E-2"/>
          <c:y val="3.4910625395963436E-2"/>
          <c:w val="0.8113071361362848"/>
          <c:h val="0.962357041435394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7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3.4182844601321385E-2"/>
                  <c:y val="-3.1349377698755468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200" dirty="0" smtClean="0">
                        <a:solidFill>
                          <a:srgbClr val="0000FF"/>
                        </a:solidFill>
                        <a:effectLst/>
                      </a:rPr>
                      <a:t> Общегосударственные </a:t>
                    </a:r>
                    <a:r>
                      <a:rPr lang="ru-RU" sz="1200" dirty="0">
                        <a:solidFill>
                          <a:srgbClr val="0000FF"/>
                        </a:solidFill>
                        <a:effectLst/>
                      </a:rPr>
                      <a:t>вопросы
</a:t>
                    </a:r>
                    <a:r>
                      <a:rPr lang="ru-RU" sz="1200" dirty="0" smtClean="0">
                        <a:solidFill>
                          <a:srgbClr val="0000FF"/>
                        </a:solidFill>
                        <a:effectLst/>
                      </a:rPr>
                      <a:t>127,7 – 12,5%</a:t>
                    </a:r>
                    <a:endParaRPr lang="ru-RU" sz="12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1"/>
              <c:layout>
                <c:manualLayout>
                  <c:x val="3.5902849997524001E-2"/>
                  <c:y val="2.6929779269394605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Национальная </a:t>
                    </a:r>
                    <a:r>
                      <a:rPr lang="ru-RU" dirty="0">
                        <a:solidFill>
                          <a:srgbClr val="0000FF"/>
                        </a:solidFill>
                        <a:effectLst/>
                      </a:rPr>
                      <a:t>экономика
</a:t>
                    </a:r>
                    <a:r>
                      <a:rPr lang="ru-RU" dirty="0" smtClean="0">
                        <a:solidFill>
                          <a:srgbClr val="0000FF"/>
                        </a:solidFill>
                        <a:effectLst/>
                      </a:rPr>
                      <a:t>44,0 - 4,3%</a:t>
                    </a:r>
                    <a:endParaRPr lang="ru-RU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2"/>
              <c:layout>
                <c:manualLayout>
                  <c:x val="-0.12609851570277852"/>
                  <c:y val="0.18703623740580849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Жилищно-коммунальное хозяйство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188,5 – 18,4%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3"/>
              <c:layout>
                <c:manualLayout>
                  <c:x val="9.5405462288912932E-2"/>
                  <c:y val="-0.14437352093283418"/>
                </c:manualLayout>
              </c:layout>
              <c:tx>
                <c:rich>
                  <a:bodyPr/>
                  <a:lstStyle/>
                  <a:p>
                    <a:r>
                      <a:rPr lang="ru-RU" b="0" dirty="0">
                        <a:solidFill>
                          <a:srgbClr val="0000FF"/>
                        </a:solidFill>
                        <a:effectLst/>
                      </a:rPr>
                      <a:t>Образование
</a:t>
                    </a:r>
                    <a:r>
                      <a:rPr lang="ru-RU" b="0" dirty="0" smtClean="0">
                        <a:solidFill>
                          <a:srgbClr val="0000FF"/>
                        </a:solidFill>
                        <a:effectLst/>
                      </a:rPr>
                      <a:t>524,5 – 51,3%</a:t>
                    </a:r>
                    <a:endParaRPr lang="ru-RU" b="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</c:dLbl>
            <c:dLbl>
              <c:idx val="4"/>
              <c:layout>
                <c:manualLayout>
                  <c:x val="-5.6911032672640062E-2"/>
                  <c:y val="2.5811108288883309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Культура </a:t>
                    </a: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и кинематография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93,1 – 9,1%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5"/>
              <c:layout>
                <c:manualLayout>
                  <c:x val="-3.4434790478776463E-2"/>
                  <c:y val="-1.7055287443908222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Социальная</a:t>
                    </a:r>
                  </a:p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 </a:t>
                    </a: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политика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12,7 – 1,2%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6"/>
              <c:layout>
                <c:manualLayout>
                  <c:x val="-3.2209552815332054E-2"/>
                  <c:y val="-6.8352695667139973E-2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Физическая </a:t>
                    </a:r>
                  </a:p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культура и</a:t>
                    </a:r>
                  </a:p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 </a:t>
                    </a: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спорт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28,1 – 2,7%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dLbl>
              <c:idx val="7"/>
              <c:layout>
                <c:manualLayout>
                  <c:x val="1.7158679518508461E-2"/>
                  <c:y val="-5.3443823554313813E-3"/>
                </c:manualLayout>
              </c:layout>
              <c:tx>
                <c:rich>
                  <a:bodyPr/>
                  <a:lstStyle/>
                  <a:p>
                    <a:pPr>
                      <a:defRPr sz="13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300" dirty="0">
                        <a:solidFill>
                          <a:srgbClr val="0000FF"/>
                        </a:solidFill>
                        <a:effectLst/>
                      </a:rPr>
                      <a:t>Средства массовой информации
</a:t>
                    </a:r>
                    <a:r>
                      <a:rPr lang="ru-RU" sz="1300" dirty="0" smtClean="0">
                        <a:solidFill>
                          <a:srgbClr val="0000FF"/>
                        </a:solidFill>
                        <a:effectLst/>
                      </a:rPr>
                      <a:t>4,1 – 0,4%</a:t>
                    </a:r>
                    <a:endParaRPr lang="ru-RU" sz="1300" dirty="0">
                      <a:solidFill>
                        <a:srgbClr val="0000FF"/>
                      </a:solidFill>
                      <a:effectLst/>
                    </a:endParaRPr>
                  </a:p>
                </c:rich>
              </c:tx>
              <c:spPr/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400">
                    <a:solidFill>
                      <a:srgbClr val="0000FF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127.7</c:v>
                </c:pt>
                <c:pt idx="1">
                  <c:v>44</c:v>
                </c:pt>
                <c:pt idx="2">
                  <c:v>188.5</c:v>
                </c:pt>
                <c:pt idx="3">
                  <c:v>524.5</c:v>
                </c:pt>
                <c:pt idx="4">
                  <c:v>93.1</c:v>
                </c:pt>
                <c:pt idx="5">
                  <c:v>12.7</c:v>
                </c:pt>
                <c:pt idx="6">
                  <c:v>28.1</c:v>
                </c:pt>
                <c:pt idx="7">
                  <c:v>4.0999999999999996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12.486555197027474</c:v>
                </c:pt>
                <c:pt idx="1">
                  <c:v>4.3023369512075789</c:v>
                </c:pt>
                <c:pt idx="2">
                  <c:v>18.431602620514322</c:v>
                </c:pt>
                <c:pt idx="3">
                  <c:v>51.285812066099531</c:v>
                </c:pt>
                <c:pt idx="4">
                  <c:v>9.1033538672142349</c:v>
                </c:pt>
                <c:pt idx="5">
                  <c:v>1.2418108927349147</c:v>
                </c:pt>
                <c:pt idx="6">
                  <c:v>2.7476288256575772</c:v>
                </c:pt>
                <c:pt idx="7">
                  <c:v>0.40089957954434385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1A8213-1890-447C-B24A-E22A22ADD92E}" type="doc">
      <dgm:prSet loTypeId="urn:microsoft.com/office/officeart/2005/8/layout/vList3#4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613A66C-71A8-4C17-A1FE-D33122150F20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 проекта районного бюджета на   очередной финансовый год и плановый период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70C6646-9030-4759-BD9D-06C658BBF771}" type="parTrans" cxnId="{07DB8D05-1C79-4CD5-BD7B-120AC960D756}">
      <dgm:prSet/>
      <dgm:spPr/>
      <dgm:t>
        <a:bodyPr/>
        <a:lstStyle/>
        <a:p>
          <a:endParaRPr lang="ru-RU"/>
        </a:p>
      </dgm:t>
    </dgm:pt>
    <dgm:pt modelId="{BB87174D-170F-4E7E-89B5-4C98F76002EB}" type="sibTrans" cxnId="{07DB8D05-1C79-4CD5-BD7B-120AC960D756}">
      <dgm:prSet/>
      <dgm:spPr/>
      <dgm:t>
        <a:bodyPr/>
        <a:lstStyle/>
        <a:p>
          <a:endParaRPr lang="ru-RU"/>
        </a:p>
      </dgm:t>
    </dgm:pt>
    <dgm:pt modelId="{7C3D2AB8-4B77-4FC5-9983-1C68ADBE6B5B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Рассмотрение и утверждение районного  бюджета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24B0F93-F90E-4BA7-9AEE-2BAE11A3F78C}" type="parTrans" cxnId="{1FC52D32-60CC-4023-9EEC-E07A32EA0827}">
      <dgm:prSet/>
      <dgm:spPr/>
      <dgm:t>
        <a:bodyPr/>
        <a:lstStyle/>
        <a:p>
          <a:endParaRPr lang="ru-RU"/>
        </a:p>
      </dgm:t>
    </dgm:pt>
    <dgm:pt modelId="{3F139A82-87B5-41C9-B355-20EB2DB41BA5}" type="sibTrans" cxnId="{1FC52D32-60CC-4023-9EEC-E07A32EA0827}">
      <dgm:prSet/>
      <dgm:spPr/>
      <dgm:t>
        <a:bodyPr/>
        <a:lstStyle/>
        <a:p>
          <a:endParaRPr lang="ru-RU"/>
        </a:p>
      </dgm:t>
    </dgm:pt>
    <dgm:pt modelId="{3F0BF610-8001-4DD2-B5A8-338954921897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Wingdings" pitchFamily="2" charset="2"/>
            </a:rPr>
            <a:t>Составление, рассмотрение и утверждение отчета об исполнении районного бюджета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66004BE-2FB8-4DD5-A624-7339259A58A8}" type="parTrans" cxnId="{D89D1483-287C-42D4-9E56-C83BF9B6A623}">
      <dgm:prSet/>
      <dgm:spPr/>
      <dgm:t>
        <a:bodyPr/>
        <a:lstStyle/>
        <a:p>
          <a:endParaRPr lang="ru-RU"/>
        </a:p>
      </dgm:t>
    </dgm:pt>
    <dgm:pt modelId="{BD2354B7-19CC-4BB8-B332-562985C3AC53}" type="sibTrans" cxnId="{D89D1483-287C-42D4-9E56-C83BF9B6A623}">
      <dgm:prSet/>
      <dgm:spPr/>
      <dgm:t>
        <a:bodyPr/>
        <a:lstStyle/>
        <a:p>
          <a:endParaRPr lang="ru-RU"/>
        </a:p>
      </dgm:t>
    </dgm:pt>
    <dgm:pt modelId="{5AFE6783-75FB-4A55-80E2-C8F53B67CBD8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Исполнение районного бюджета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E9FA058-A0C0-4DF7-BE0A-476F7D9CD12C}" type="parTrans" cxnId="{D4F23976-F842-439B-BE77-1EF4479E0259}">
      <dgm:prSet/>
      <dgm:spPr/>
      <dgm:t>
        <a:bodyPr/>
        <a:lstStyle/>
        <a:p>
          <a:endParaRPr lang="ru-RU"/>
        </a:p>
      </dgm:t>
    </dgm:pt>
    <dgm:pt modelId="{17FC3779-5999-46EC-A68B-A0C033015BD0}" type="sibTrans" cxnId="{D4F23976-F842-439B-BE77-1EF4479E0259}">
      <dgm:prSet/>
      <dgm:spPr/>
      <dgm:t>
        <a:bodyPr/>
        <a:lstStyle/>
        <a:p>
          <a:endParaRPr lang="ru-RU"/>
        </a:p>
      </dgm:t>
    </dgm:pt>
    <dgm:pt modelId="{38799109-A434-49A9-9CD1-B47204044169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Контроль за исполнением районного бюджета</a:t>
          </a:r>
          <a:endParaRPr lang="ru-RU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AF4A212-D78C-4ECF-A5BD-B8D2DFDEC33F}" type="parTrans" cxnId="{A1A5A92D-7CBB-4940-A379-2355BC547E17}">
      <dgm:prSet/>
      <dgm:spPr/>
      <dgm:t>
        <a:bodyPr/>
        <a:lstStyle/>
        <a:p>
          <a:endParaRPr lang="ru-RU"/>
        </a:p>
      </dgm:t>
    </dgm:pt>
    <dgm:pt modelId="{9CA54987-0F47-4C92-B1C1-DAE755411063}" type="sibTrans" cxnId="{A1A5A92D-7CBB-4940-A379-2355BC547E17}">
      <dgm:prSet/>
      <dgm:spPr/>
      <dgm:t>
        <a:bodyPr/>
        <a:lstStyle/>
        <a:p>
          <a:endParaRPr lang="ru-RU"/>
        </a:p>
      </dgm:t>
    </dgm:pt>
    <dgm:pt modelId="{76AA2917-9A65-4C82-BDE0-C677E20D3D30}" type="pres">
      <dgm:prSet presAssocID="{081A8213-1890-447C-B24A-E22A22ADD92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49170A-5821-4BBF-AF62-9E4DF9CCA762}" type="pres">
      <dgm:prSet presAssocID="{B613A66C-71A8-4C17-A1FE-D33122150F20}" presName="composite" presStyleCnt="0"/>
      <dgm:spPr/>
    </dgm:pt>
    <dgm:pt modelId="{CEA6491C-2CBF-475B-8536-2A219295A3CB}" type="pres">
      <dgm:prSet presAssocID="{B613A66C-71A8-4C17-A1FE-D33122150F20}" presName="imgShp" presStyleLbl="fgImgPlace1" presStyleIdx="0" presStyleCnt="5" custLinFactNeighborX="-95036" custLinFactNeighborY="84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2978F23-F2E1-4B38-BC3B-E9A28FA992C2}" type="pres">
      <dgm:prSet presAssocID="{B613A66C-71A8-4C17-A1FE-D33122150F20}" presName="txShp" presStyleLbl="node1" presStyleIdx="0" presStyleCnt="5" custScaleX="1393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EEE9B-7356-4579-8090-94922B7AD883}" type="pres">
      <dgm:prSet presAssocID="{BB87174D-170F-4E7E-89B5-4C98F76002EB}" presName="spacing" presStyleCnt="0"/>
      <dgm:spPr/>
    </dgm:pt>
    <dgm:pt modelId="{1E53633D-35F0-42C1-BD8E-A4FEC4877189}" type="pres">
      <dgm:prSet presAssocID="{7C3D2AB8-4B77-4FC5-9983-1C68ADBE6B5B}" presName="composite" presStyleCnt="0"/>
      <dgm:spPr/>
    </dgm:pt>
    <dgm:pt modelId="{7FC264BB-8D7C-4CB6-B884-87004BB33058}" type="pres">
      <dgm:prSet presAssocID="{7C3D2AB8-4B77-4FC5-9983-1C68ADBE6B5B}" presName="imgShp" presStyleLbl="fgImgPlace1" presStyleIdx="1" presStyleCnt="5" custLinFactX="-3523" custLinFactNeighborX="-100000" custLinFactNeighborY="-261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9B586EA-CA5B-4C69-9781-C031C35C3D14}" type="pres">
      <dgm:prSet presAssocID="{7C3D2AB8-4B77-4FC5-9983-1C68ADBE6B5B}" presName="txShp" presStyleLbl="node1" presStyleIdx="1" presStyleCnt="5" custScaleX="139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CDC51-EBA0-4757-AB54-03C53787D583}" type="pres">
      <dgm:prSet presAssocID="{3F139A82-87B5-41C9-B355-20EB2DB41BA5}" presName="spacing" presStyleCnt="0"/>
      <dgm:spPr/>
    </dgm:pt>
    <dgm:pt modelId="{2DFDFAEC-3256-4184-9C5E-3ED55573D83D}" type="pres">
      <dgm:prSet presAssocID="{3F0BF610-8001-4DD2-B5A8-338954921897}" presName="composite" presStyleCnt="0"/>
      <dgm:spPr/>
    </dgm:pt>
    <dgm:pt modelId="{8C50819A-EBA0-409C-B18F-F7C8D628BDC9}" type="pres">
      <dgm:prSet presAssocID="{3F0BF610-8001-4DD2-B5A8-338954921897}" presName="imgShp" presStyleLbl="fgImgPlace1" presStyleIdx="2" presStyleCnt="5" custLinFactX="-3523" custLinFactY="30623" custLinFactNeighborX="-100000" custLinFactNeighborY="10000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E52B255-1A60-4180-B6B1-6B5EC0248954}" type="pres">
      <dgm:prSet presAssocID="{3F0BF610-8001-4DD2-B5A8-338954921897}" presName="txShp" presStyleLbl="node1" presStyleIdx="2" presStyleCnt="5" custScaleX="142344" custLinFactY="28505" custLinFactNeighborX="-16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07AF0-D28E-4702-B80A-5F45A985D737}" type="pres">
      <dgm:prSet presAssocID="{BD2354B7-19CC-4BB8-B332-562985C3AC53}" presName="spacing" presStyleCnt="0"/>
      <dgm:spPr/>
    </dgm:pt>
    <dgm:pt modelId="{C3BBD3A0-FB70-429C-8019-60221DDB0D40}" type="pres">
      <dgm:prSet presAssocID="{5AFE6783-75FB-4A55-80E2-C8F53B67CBD8}" presName="composite" presStyleCnt="0"/>
      <dgm:spPr/>
    </dgm:pt>
    <dgm:pt modelId="{CFD74472-2294-4BA6-A201-23EC0D5B66E9}" type="pres">
      <dgm:prSet presAssocID="{5AFE6783-75FB-4A55-80E2-C8F53B67CBD8}" presName="imgShp" presStyleLbl="fgImgPlace1" presStyleIdx="3" presStyleCnt="5" custLinFactY="-35014" custLinFactNeighborX="-86550" custLinFactNeighborY="-10000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D7C4D17-053B-41DB-8D8C-DE400B2CD8F1}" type="pres">
      <dgm:prSet presAssocID="{5AFE6783-75FB-4A55-80E2-C8F53B67CBD8}" presName="txShp" presStyleLbl="node1" presStyleIdx="3" presStyleCnt="5" custScaleX="136773" custLinFactY="-33564" custLinFactNeighborX="123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E7835-A364-4597-9E40-5FE77150E5F1}" type="pres">
      <dgm:prSet presAssocID="{17FC3779-5999-46EC-A68B-A0C033015BD0}" presName="spacing" presStyleCnt="0"/>
      <dgm:spPr/>
    </dgm:pt>
    <dgm:pt modelId="{25027C8D-15BC-41C9-9094-A70DAE9C0072}" type="pres">
      <dgm:prSet presAssocID="{38799109-A434-49A9-9CD1-B47204044169}" presName="composite" presStyleCnt="0"/>
      <dgm:spPr/>
    </dgm:pt>
    <dgm:pt modelId="{11E924BD-6DF7-41A3-9B8D-3A25DEF98A36}" type="pres">
      <dgm:prSet presAssocID="{38799109-A434-49A9-9CD1-B47204044169}" presName="imgShp" presStyleLbl="fgImgPlace1" presStyleIdx="4" presStyleCnt="5" custLinFactNeighborX="-95037" custLinFactNeighborY="-1026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59E598C-A830-40CE-81C4-293C08443CA4}" type="pres">
      <dgm:prSet presAssocID="{38799109-A434-49A9-9CD1-B47204044169}" presName="txShp" presStyleLbl="node1" presStyleIdx="4" presStyleCnt="5" custScaleX="139336" custLinFactNeighborX="1442" custLinFactNeighborY="-10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34CCDD-F8C3-4CEE-A31C-E8E8E7E64C41}" type="presOf" srcId="{38799109-A434-49A9-9CD1-B47204044169}" destId="{E59E598C-A830-40CE-81C4-293C08443CA4}" srcOrd="0" destOrd="0" presId="urn:microsoft.com/office/officeart/2005/8/layout/vList3#4"/>
    <dgm:cxn modelId="{E0F5E9DD-E385-4338-9250-49E0DC6AD70D}" type="presOf" srcId="{3F0BF610-8001-4DD2-B5A8-338954921897}" destId="{2E52B255-1A60-4180-B6B1-6B5EC0248954}" srcOrd="0" destOrd="0" presId="urn:microsoft.com/office/officeart/2005/8/layout/vList3#4"/>
    <dgm:cxn modelId="{AD3C3AFF-8E03-4957-8A58-7334DE4478D6}" type="presOf" srcId="{B613A66C-71A8-4C17-A1FE-D33122150F20}" destId="{62978F23-F2E1-4B38-BC3B-E9A28FA992C2}" srcOrd="0" destOrd="0" presId="urn:microsoft.com/office/officeart/2005/8/layout/vList3#4"/>
    <dgm:cxn modelId="{6989A523-8025-459E-8F5C-271D2385D5A8}" type="presOf" srcId="{5AFE6783-75FB-4A55-80E2-C8F53B67CBD8}" destId="{4D7C4D17-053B-41DB-8D8C-DE400B2CD8F1}" srcOrd="0" destOrd="0" presId="urn:microsoft.com/office/officeart/2005/8/layout/vList3#4"/>
    <dgm:cxn modelId="{48AFFF06-E8F6-4A67-BA0C-689F59B10887}" type="presOf" srcId="{7C3D2AB8-4B77-4FC5-9983-1C68ADBE6B5B}" destId="{99B586EA-CA5B-4C69-9781-C031C35C3D14}" srcOrd="0" destOrd="0" presId="urn:microsoft.com/office/officeart/2005/8/layout/vList3#4"/>
    <dgm:cxn modelId="{D89D1483-287C-42D4-9E56-C83BF9B6A623}" srcId="{081A8213-1890-447C-B24A-E22A22ADD92E}" destId="{3F0BF610-8001-4DD2-B5A8-338954921897}" srcOrd="2" destOrd="0" parTransId="{666004BE-2FB8-4DD5-A624-7339259A58A8}" sibTransId="{BD2354B7-19CC-4BB8-B332-562985C3AC53}"/>
    <dgm:cxn modelId="{07DB8D05-1C79-4CD5-BD7B-120AC960D756}" srcId="{081A8213-1890-447C-B24A-E22A22ADD92E}" destId="{B613A66C-71A8-4C17-A1FE-D33122150F20}" srcOrd="0" destOrd="0" parTransId="{970C6646-9030-4759-BD9D-06C658BBF771}" sibTransId="{BB87174D-170F-4E7E-89B5-4C98F76002EB}"/>
    <dgm:cxn modelId="{A1A5A92D-7CBB-4940-A379-2355BC547E17}" srcId="{081A8213-1890-447C-B24A-E22A22ADD92E}" destId="{38799109-A434-49A9-9CD1-B47204044169}" srcOrd="4" destOrd="0" parTransId="{9AF4A212-D78C-4ECF-A5BD-B8D2DFDEC33F}" sibTransId="{9CA54987-0F47-4C92-B1C1-DAE755411063}"/>
    <dgm:cxn modelId="{D4F23976-F842-439B-BE77-1EF4479E0259}" srcId="{081A8213-1890-447C-B24A-E22A22ADD92E}" destId="{5AFE6783-75FB-4A55-80E2-C8F53B67CBD8}" srcOrd="3" destOrd="0" parTransId="{5E9FA058-A0C0-4DF7-BE0A-476F7D9CD12C}" sibTransId="{17FC3779-5999-46EC-A68B-A0C033015BD0}"/>
    <dgm:cxn modelId="{1FC52D32-60CC-4023-9EEC-E07A32EA0827}" srcId="{081A8213-1890-447C-B24A-E22A22ADD92E}" destId="{7C3D2AB8-4B77-4FC5-9983-1C68ADBE6B5B}" srcOrd="1" destOrd="0" parTransId="{324B0F93-F90E-4BA7-9AEE-2BAE11A3F78C}" sibTransId="{3F139A82-87B5-41C9-B355-20EB2DB41BA5}"/>
    <dgm:cxn modelId="{A07A92FE-0A88-400E-BC79-CA2BBF7C5595}" type="presOf" srcId="{081A8213-1890-447C-B24A-E22A22ADD92E}" destId="{76AA2917-9A65-4C82-BDE0-C677E20D3D30}" srcOrd="0" destOrd="0" presId="urn:microsoft.com/office/officeart/2005/8/layout/vList3#4"/>
    <dgm:cxn modelId="{A0E7D346-F48D-4829-866B-98528874B81B}" type="presParOf" srcId="{76AA2917-9A65-4C82-BDE0-C677E20D3D30}" destId="{2849170A-5821-4BBF-AF62-9E4DF9CCA762}" srcOrd="0" destOrd="0" presId="urn:microsoft.com/office/officeart/2005/8/layout/vList3#4"/>
    <dgm:cxn modelId="{691EBB65-EC19-4093-B1EB-25E54E7777F6}" type="presParOf" srcId="{2849170A-5821-4BBF-AF62-9E4DF9CCA762}" destId="{CEA6491C-2CBF-475B-8536-2A219295A3CB}" srcOrd="0" destOrd="0" presId="urn:microsoft.com/office/officeart/2005/8/layout/vList3#4"/>
    <dgm:cxn modelId="{CA274E42-7C6C-45EE-A1CC-4671485BD3BE}" type="presParOf" srcId="{2849170A-5821-4BBF-AF62-9E4DF9CCA762}" destId="{62978F23-F2E1-4B38-BC3B-E9A28FA992C2}" srcOrd="1" destOrd="0" presId="urn:microsoft.com/office/officeart/2005/8/layout/vList3#4"/>
    <dgm:cxn modelId="{65EC1FCF-3203-4131-9D28-A307BAF5F064}" type="presParOf" srcId="{76AA2917-9A65-4C82-BDE0-C677E20D3D30}" destId="{B1BEEE9B-7356-4579-8090-94922B7AD883}" srcOrd="1" destOrd="0" presId="urn:microsoft.com/office/officeart/2005/8/layout/vList3#4"/>
    <dgm:cxn modelId="{BFE6C08C-9465-4A07-A223-D5E3D64BEC6B}" type="presParOf" srcId="{76AA2917-9A65-4C82-BDE0-C677E20D3D30}" destId="{1E53633D-35F0-42C1-BD8E-A4FEC4877189}" srcOrd="2" destOrd="0" presId="urn:microsoft.com/office/officeart/2005/8/layout/vList3#4"/>
    <dgm:cxn modelId="{D263E6C7-32B4-4CBA-9D91-CA646DBE4CB5}" type="presParOf" srcId="{1E53633D-35F0-42C1-BD8E-A4FEC4877189}" destId="{7FC264BB-8D7C-4CB6-B884-87004BB33058}" srcOrd="0" destOrd="0" presId="urn:microsoft.com/office/officeart/2005/8/layout/vList3#4"/>
    <dgm:cxn modelId="{B5A1C429-CAD0-4EFC-8D14-6513FEE9E335}" type="presParOf" srcId="{1E53633D-35F0-42C1-BD8E-A4FEC4877189}" destId="{99B586EA-CA5B-4C69-9781-C031C35C3D14}" srcOrd="1" destOrd="0" presId="urn:microsoft.com/office/officeart/2005/8/layout/vList3#4"/>
    <dgm:cxn modelId="{DE2F9C2B-CEF9-4A98-B597-9BF73309FC59}" type="presParOf" srcId="{76AA2917-9A65-4C82-BDE0-C677E20D3D30}" destId="{B8ACDC51-EBA0-4757-AB54-03C53787D583}" srcOrd="3" destOrd="0" presId="urn:microsoft.com/office/officeart/2005/8/layout/vList3#4"/>
    <dgm:cxn modelId="{2BE9EA7F-10D2-4FAA-B4E2-9F4BBDC0DFC5}" type="presParOf" srcId="{76AA2917-9A65-4C82-BDE0-C677E20D3D30}" destId="{2DFDFAEC-3256-4184-9C5E-3ED55573D83D}" srcOrd="4" destOrd="0" presId="urn:microsoft.com/office/officeart/2005/8/layout/vList3#4"/>
    <dgm:cxn modelId="{3F3188D2-62F6-4828-BCBE-E94B223C43C6}" type="presParOf" srcId="{2DFDFAEC-3256-4184-9C5E-3ED55573D83D}" destId="{8C50819A-EBA0-409C-B18F-F7C8D628BDC9}" srcOrd="0" destOrd="0" presId="urn:microsoft.com/office/officeart/2005/8/layout/vList3#4"/>
    <dgm:cxn modelId="{0DCE2BE7-B353-4DE3-B7E5-32CB331B19DC}" type="presParOf" srcId="{2DFDFAEC-3256-4184-9C5E-3ED55573D83D}" destId="{2E52B255-1A60-4180-B6B1-6B5EC0248954}" srcOrd="1" destOrd="0" presId="urn:microsoft.com/office/officeart/2005/8/layout/vList3#4"/>
    <dgm:cxn modelId="{9C5310E8-7DB5-4D07-9A05-7C4944520450}" type="presParOf" srcId="{76AA2917-9A65-4C82-BDE0-C677E20D3D30}" destId="{7EF07AF0-D28E-4702-B80A-5F45A985D737}" srcOrd="5" destOrd="0" presId="urn:microsoft.com/office/officeart/2005/8/layout/vList3#4"/>
    <dgm:cxn modelId="{BC404ACB-DF73-447F-BAAA-76B028653A55}" type="presParOf" srcId="{76AA2917-9A65-4C82-BDE0-C677E20D3D30}" destId="{C3BBD3A0-FB70-429C-8019-60221DDB0D40}" srcOrd="6" destOrd="0" presId="urn:microsoft.com/office/officeart/2005/8/layout/vList3#4"/>
    <dgm:cxn modelId="{041E73D4-652E-4226-87BA-112F59527F8D}" type="presParOf" srcId="{C3BBD3A0-FB70-429C-8019-60221DDB0D40}" destId="{CFD74472-2294-4BA6-A201-23EC0D5B66E9}" srcOrd="0" destOrd="0" presId="urn:microsoft.com/office/officeart/2005/8/layout/vList3#4"/>
    <dgm:cxn modelId="{8C196E3B-4388-48F5-A397-C6AB56C1204C}" type="presParOf" srcId="{C3BBD3A0-FB70-429C-8019-60221DDB0D40}" destId="{4D7C4D17-053B-41DB-8D8C-DE400B2CD8F1}" srcOrd="1" destOrd="0" presId="urn:microsoft.com/office/officeart/2005/8/layout/vList3#4"/>
    <dgm:cxn modelId="{4E36B4E1-EB3F-4832-AA40-0D21C0CE805B}" type="presParOf" srcId="{76AA2917-9A65-4C82-BDE0-C677E20D3D30}" destId="{A95E7835-A364-4597-9E40-5FE77150E5F1}" srcOrd="7" destOrd="0" presId="urn:microsoft.com/office/officeart/2005/8/layout/vList3#4"/>
    <dgm:cxn modelId="{9182248D-67A5-4B5C-84B8-C72792873A8F}" type="presParOf" srcId="{76AA2917-9A65-4C82-BDE0-C677E20D3D30}" destId="{25027C8D-15BC-41C9-9094-A70DAE9C0072}" srcOrd="8" destOrd="0" presId="urn:microsoft.com/office/officeart/2005/8/layout/vList3#4"/>
    <dgm:cxn modelId="{A11A706C-59C3-4A38-AA2C-8182421579D1}" type="presParOf" srcId="{25027C8D-15BC-41C9-9094-A70DAE9C0072}" destId="{11E924BD-6DF7-41A3-9B8D-3A25DEF98A36}" srcOrd="0" destOrd="0" presId="urn:microsoft.com/office/officeart/2005/8/layout/vList3#4"/>
    <dgm:cxn modelId="{37D51693-42EB-4BF5-ABC5-3509C4E74E57}" type="presParOf" srcId="{25027C8D-15BC-41C9-9094-A70DAE9C0072}" destId="{E59E598C-A830-40CE-81C4-293C08443CA4}" srcOrd="1" destOrd="0" presId="urn:microsoft.com/office/officeart/2005/8/layout/vList3#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808AEF-AA6A-4373-968B-D12B07A360B0}" type="doc">
      <dgm:prSet loTypeId="urn:microsoft.com/office/officeart/2005/8/layout/hList7#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40357A-E230-4437-B633-1FC0981231B7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00DBD6"/>
        </a:solidFill>
      </dgm:spPr>
      <dgm:t>
        <a:bodyPr/>
        <a:lstStyle/>
        <a:p>
          <a:endParaRPr lang="ru-RU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Повышение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качества и доступности предоставления государственных и муниципальных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услуг</a:t>
          </a:r>
        </a:p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11,0 млн. руб.</a:t>
          </a:r>
        </a:p>
      </dgm:t>
    </dgm:pt>
    <dgm:pt modelId="{797425C3-197D-4E1F-83E2-B00BFF476870}" type="parTrans" cxnId="{13BE4ED4-7F3E-4D60-B7B6-A871908EF20E}">
      <dgm:prSet/>
      <dgm:spPr/>
      <dgm:t>
        <a:bodyPr/>
        <a:lstStyle/>
        <a:p>
          <a:endParaRPr lang="ru-RU"/>
        </a:p>
      </dgm:t>
    </dgm:pt>
    <dgm:pt modelId="{361C8FBD-9037-4A7C-A77E-1432E9ABFDDD}" type="sibTrans" cxnId="{13BE4ED4-7F3E-4D60-B7B6-A871908EF20E}">
      <dgm:prSet/>
      <dgm:spPr/>
      <dgm:t>
        <a:bodyPr/>
        <a:lstStyle/>
        <a:p>
          <a:endParaRPr lang="ru-RU"/>
        </a:p>
      </dgm:t>
    </dgm:pt>
    <dgm:pt modelId="{5EDD276D-BF6B-4CD2-99DC-66B194770C50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00DBD6"/>
        </a:solidFill>
      </dgm:spPr>
      <dgm:t>
        <a:bodyPr/>
        <a:lstStyle/>
        <a:p>
          <a:endParaRPr lang="ru-RU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endParaRPr lang="ru-RU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Поддержка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развитие малого и среднего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предпринимательства</a:t>
          </a:r>
        </a:p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1,9 млн. руб.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DAC1E4-862E-4D13-8B03-8C4407C43740}" type="parTrans" cxnId="{7E178AEA-B504-42A3-9EBA-8CC29E8BB88C}">
      <dgm:prSet/>
      <dgm:spPr/>
      <dgm:t>
        <a:bodyPr/>
        <a:lstStyle/>
        <a:p>
          <a:endParaRPr lang="ru-RU"/>
        </a:p>
      </dgm:t>
    </dgm:pt>
    <dgm:pt modelId="{48CC1C7A-8C80-4E74-B4A3-70744AF01AA3}" type="sibTrans" cxnId="{7E178AEA-B504-42A3-9EBA-8CC29E8BB88C}">
      <dgm:prSet/>
      <dgm:spPr/>
      <dgm:t>
        <a:bodyPr/>
        <a:lstStyle/>
        <a:p>
          <a:endParaRPr lang="ru-RU"/>
        </a:p>
      </dgm:t>
    </dgm:pt>
    <dgm:pt modelId="{13FA4AA9-D11B-4668-B017-D7F210433D8E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90000"/>
            </a:lnSpc>
            <a:spcAft>
              <a:spcPct val="35000"/>
            </a:spcAft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just">
            <a:lnSpc>
              <a:spcPct val="90000"/>
            </a:lnSpc>
            <a:spcAft>
              <a:spcPts val="0"/>
            </a:spcAft>
          </a:pPr>
          <a:endParaRPr lang="ru-RU" sz="1800" b="1" kern="1000" baseline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44C4F7B-5E8E-4E60-BD3A-58115039EEEE}" type="sibTrans" cxnId="{60546B77-43F6-4A57-8B5E-F075E0035099}">
      <dgm:prSet/>
      <dgm:spPr/>
      <dgm:t>
        <a:bodyPr/>
        <a:lstStyle/>
        <a:p>
          <a:endParaRPr lang="ru-RU"/>
        </a:p>
      </dgm:t>
    </dgm:pt>
    <dgm:pt modelId="{C485D23B-F999-4B34-BB70-721177449E9B}" type="parTrans" cxnId="{60546B77-43F6-4A57-8B5E-F075E0035099}">
      <dgm:prSet/>
      <dgm:spPr/>
      <dgm:t>
        <a:bodyPr/>
        <a:lstStyle/>
        <a:p>
          <a:endParaRPr lang="ru-RU"/>
        </a:p>
      </dgm:t>
    </dgm:pt>
    <dgm:pt modelId="{69065F0A-A18E-4C36-A6A6-53985FEEC19D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00DBD6"/>
        </a:solidFill>
      </dgm:spPr>
      <dgm:t>
        <a:bodyPr/>
        <a:lstStyle/>
        <a:p>
          <a:endParaRPr lang="ru-RU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Управление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муниципальным имуществом, земельными ресурсами  и градостроительная деятельнос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ть </a:t>
          </a:r>
          <a:endParaRPr lang="ru-RU" sz="2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4,1 млн. руб.</a:t>
          </a:r>
          <a:endParaRPr lang="ru-RU" dirty="0"/>
        </a:p>
      </dgm:t>
    </dgm:pt>
    <dgm:pt modelId="{00C054DB-C75C-41EA-85A9-557F3386FA79}" type="sibTrans" cxnId="{77718178-CDB9-4228-9B37-9227C3C1A919}">
      <dgm:prSet/>
      <dgm:spPr/>
      <dgm:t>
        <a:bodyPr/>
        <a:lstStyle/>
        <a:p>
          <a:endParaRPr lang="ru-RU"/>
        </a:p>
      </dgm:t>
    </dgm:pt>
    <dgm:pt modelId="{5164CF44-AB32-4636-BFF4-DD085F8899C2}" type="parTrans" cxnId="{77718178-CDB9-4228-9B37-9227C3C1A919}">
      <dgm:prSet/>
      <dgm:spPr/>
      <dgm:t>
        <a:bodyPr/>
        <a:lstStyle/>
        <a:p>
          <a:endParaRPr lang="ru-RU"/>
        </a:p>
      </dgm:t>
    </dgm:pt>
    <dgm:pt modelId="{585D18DF-2556-4552-91EC-0AA9C77758B1}" type="pres">
      <dgm:prSet presAssocID="{FC808AEF-AA6A-4373-968B-D12B07A360B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5FBE71-15EA-41EF-B234-287A77DED8A9}" type="pres">
      <dgm:prSet presAssocID="{FC808AEF-AA6A-4373-968B-D12B07A360B0}" presName="fgShape" presStyleLbl="fgShp" presStyleIdx="0" presStyleCnt="1" custAng="0" custFlipVert="1" custFlipHor="1" custScaleX="59974" custScaleY="6274" custLinFactNeighborX="792" custLinFactNeighborY="21108"/>
      <dgm:spPr>
        <a:solidFill>
          <a:srgbClr val="00B0F0"/>
        </a:solid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B0EB5AA-D3E0-46B6-B62C-0ABFD6307AD4}" type="pres">
      <dgm:prSet presAssocID="{FC808AEF-AA6A-4373-968B-D12B07A360B0}" presName="linComp" presStyleCnt="0"/>
      <dgm:spPr/>
    </dgm:pt>
    <dgm:pt modelId="{840170BB-5840-4852-9B4A-6B085CF7BC30}" type="pres">
      <dgm:prSet presAssocID="{69065F0A-A18E-4C36-A6A6-53985FEEC19D}" presName="compNode" presStyleCnt="0"/>
      <dgm:spPr/>
    </dgm:pt>
    <dgm:pt modelId="{69F0C1FA-EB84-401A-A0D3-A5D25252A8BB}" type="pres">
      <dgm:prSet presAssocID="{69065F0A-A18E-4C36-A6A6-53985FEEC19D}" presName="bkgdShape" presStyleLbl="node1" presStyleIdx="0" presStyleCnt="4" custScaleX="143957" custLinFactX="100000" custLinFactNeighborX="111001" custLinFactNeighborY="785"/>
      <dgm:spPr/>
      <dgm:t>
        <a:bodyPr/>
        <a:lstStyle/>
        <a:p>
          <a:endParaRPr lang="ru-RU"/>
        </a:p>
      </dgm:t>
    </dgm:pt>
    <dgm:pt modelId="{D6DE19AA-2DA1-4E86-924D-8709D389E75F}" type="pres">
      <dgm:prSet presAssocID="{69065F0A-A18E-4C36-A6A6-53985FEEC19D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C30322-7EB2-408B-8D8B-AB338ABC21FE}" type="pres">
      <dgm:prSet presAssocID="{69065F0A-A18E-4C36-A6A6-53985FEEC19D}" presName="invisiNode" presStyleLbl="node1" presStyleIdx="0" presStyleCnt="4"/>
      <dgm:spPr/>
    </dgm:pt>
    <dgm:pt modelId="{D8EF39BA-61F1-4A8E-B944-A19C88D1D6AA}" type="pres">
      <dgm:prSet presAssocID="{69065F0A-A18E-4C36-A6A6-53985FEEC19D}" presName="imagNode" presStyleLbl="fgImgPlace1" presStyleIdx="0" presStyleCnt="4" custLinFactX="100000" custLinFactNeighborX="128357" custLinFactNeighborY="-1530"/>
      <dgm:spPr/>
    </dgm:pt>
    <dgm:pt modelId="{FF174676-5087-4119-8F20-1203FB2AED6F}" type="pres">
      <dgm:prSet presAssocID="{00C054DB-C75C-41EA-85A9-557F3386FA7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1E39869-61EE-4BBF-8254-1E21EDB8B965}" type="pres">
      <dgm:prSet presAssocID="{B740357A-E230-4437-B633-1FC0981231B7}" presName="compNode" presStyleCnt="0"/>
      <dgm:spPr/>
    </dgm:pt>
    <dgm:pt modelId="{461144E6-15CE-41E6-A206-9E2220F88CCC}" type="pres">
      <dgm:prSet presAssocID="{B740357A-E230-4437-B633-1FC0981231B7}" presName="bkgdShape" presStyleLbl="node1" presStyleIdx="1" presStyleCnt="4" custScaleX="150602" custLinFactX="100000" custLinFactNeighborX="114856" custLinFactNeighborY="785"/>
      <dgm:spPr/>
      <dgm:t>
        <a:bodyPr/>
        <a:lstStyle/>
        <a:p>
          <a:endParaRPr lang="ru-RU"/>
        </a:p>
      </dgm:t>
    </dgm:pt>
    <dgm:pt modelId="{B3D7EF36-1198-4FA5-ACC0-9DCEB719549F}" type="pres">
      <dgm:prSet presAssocID="{B740357A-E230-4437-B633-1FC0981231B7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B26F1-AD55-4D61-9212-A37FBC475749}" type="pres">
      <dgm:prSet presAssocID="{B740357A-E230-4437-B633-1FC0981231B7}" presName="invisiNode" presStyleLbl="node1" presStyleIdx="1" presStyleCnt="4"/>
      <dgm:spPr/>
    </dgm:pt>
    <dgm:pt modelId="{009099F2-D200-4863-8CA4-7B4104E9CEE0}" type="pres">
      <dgm:prSet presAssocID="{B740357A-E230-4437-B633-1FC0981231B7}" presName="imagNode" presStyleLbl="fgImgPlace1" presStyleIdx="1" presStyleCnt="4" custLinFactX="-36229" custLinFactNeighborX="-100000" custLinFactNeighborY="-4769"/>
      <dgm:spPr/>
    </dgm:pt>
    <dgm:pt modelId="{C0473D66-2771-4046-AFE9-E592ECCBDDEC}" type="pres">
      <dgm:prSet presAssocID="{361C8FBD-9037-4A7C-A77E-1432E9ABFDD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60FB14B-3135-4F1D-87A6-32E6FF80D60E}" type="pres">
      <dgm:prSet presAssocID="{13FA4AA9-D11B-4668-B017-D7F210433D8E}" presName="compNode" presStyleCnt="0"/>
      <dgm:spPr/>
    </dgm:pt>
    <dgm:pt modelId="{46B8A964-663A-4CC1-8530-F1ACDF218D0B}" type="pres">
      <dgm:prSet presAssocID="{13FA4AA9-D11B-4668-B017-D7F210433D8E}" presName="bkgdShape" presStyleLbl="node1" presStyleIdx="2" presStyleCnt="4" custScaleX="80514" custScaleY="27941" custLinFactNeighborX="95369" custLinFactNeighborY="-50122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6ACDCD21-B4A7-4B33-809E-A6E5EF397B08}" type="pres">
      <dgm:prSet presAssocID="{13FA4AA9-D11B-4668-B017-D7F210433D8E}" presName="nodeTx" presStyleLbl="node1" presStyleIdx="2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062A39A1-CF7E-49AD-9518-72B64E79A07D}" type="pres">
      <dgm:prSet presAssocID="{13FA4AA9-D11B-4668-B017-D7F210433D8E}" presName="invisiNode" presStyleLbl="node1" presStyleIdx="2" presStyleCnt="4"/>
      <dgm:spPr/>
    </dgm:pt>
    <dgm:pt modelId="{E1BEE543-4335-4EA4-8BDB-274873CDA7DB}" type="pres">
      <dgm:prSet presAssocID="{13FA4AA9-D11B-4668-B017-D7F210433D8E}" presName="imagNode" presStyleLbl="fgImgPlace1" presStyleIdx="2" presStyleCnt="4" custScaleX="98780" custLinFactNeighborX="-66215" custLinFactNeighborY="-55629"/>
      <dgm:spPr>
        <a:blipFill>
          <a:blip xmlns:r="http://schemas.openxmlformats.org/officeDocument/2006/relationships" r:embed="rId2" cstate="print">
            <a:extLst>
              <a:ext uri="{28A0092B-C50C-407E-A947-70E740481C1C}"/>
            </a:extLst>
          </a:blip>
          <a:srcRect/>
          <a:stretch>
            <a:fillRect l="-31000" r="-31000"/>
          </a:stretch>
        </a:blipFill>
      </dgm:spPr>
      <dgm:t>
        <a:bodyPr/>
        <a:lstStyle/>
        <a:p>
          <a:endParaRPr lang="ru-RU"/>
        </a:p>
      </dgm:t>
    </dgm:pt>
    <dgm:pt modelId="{153EFB85-F749-44DA-8F4E-C107B82B036B}" type="pres">
      <dgm:prSet presAssocID="{844C4F7B-5E8E-4E60-BD3A-58115039EEE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0C05C8B-EEE1-49E6-95FA-B258616AB7EB}" type="pres">
      <dgm:prSet presAssocID="{5EDD276D-BF6B-4CD2-99DC-66B194770C50}" presName="compNode" presStyleCnt="0"/>
      <dgm:spPr/>
    </dgm:pt>
    <dgm:pt modelId="{EFB46C68-8638-46AE-86A5-DC71FD6A0C49}" type="pres">
      <dgm:prSet presAssocID="{5EDD276D-BF6B-4CD2-99DC-66B194770C50}" presName="bkgdShape" presStyleLbl="node1" presStyleIdx="3" presStyleCnt="4" custScaleX="163890" custLinFactX="-155688" custLinFactNeighborX="-200000" custLinFactNeighborY="-784"/>
      <dgm:spPr/>
      <dgm:t>
        <a:bodyPr/>
        <a:lstStyle/>
        <a:p>
          <a:endParaRPr lang="ru-RU"/>
        </a:p>
      </dgm:t>
    </dgm:pt>
    <dgm:pt modelId="{0014AEC2-A837-48CE-89F5-094A5E88B9B6}" type="pres">
      <dgm:prSet presAssocID="{5EDD276D-BF6B-4CD2-99DC-66B194770C50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A86DE-ABF3-41AD-AF56-E30659731ECF}" type="pres">
      <dgm:prSet presAssocID="{5EDD276D-BF6B-4CD2-99DC-66B194770C50}" presName="invisiNode" presStyleLbl="node1" presStyleIdx="3" presStyleCnt="4"/>
      <dgm:spPr/>
    </dgm:pt>
    <dgm:pt modelId="{49930CC2-926A-4B73-90AD-617C6155FB51}" type="pres">
      <dgm:prSet presAssocID="{5EDD276D-BF6B-4CD2-99DC-66B194770C50}" presName="imagNode" presStyleLbl="fgImgPlace1" presStyleIdx="3" presStyleCnt="4" custScaleY="91167" custLinFactX="-163414" custLinFactNeighborX="-200000" custLinFactNeighborY="-594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3BE4ED4-7F3E-4D60-B7B6-A871908EF20E}" srcId="{FC808AEF-AA6A-4373-968B-D12B07A360B0}" destId="{B740357A-E230-4437-B633-1FC0981231B7}" srcOrd="1" destOrd="0" parTransId="{797425C3-197D-4E1F-83E2-B00BFF476870}" sibTransId="{361C8FBD-9037-4A7C-A77E-1432E9ABFDDD}"/>
    <dgm:cxn modelId="{4A4B2B4A-C890-4B1C-AE30-92F9700FF7C8}" type="presOf" srcId="{69065F0A-A18E-4C36-A6A6-53985FEEC19D}" destId="{D6DE19AA-2DA1-4E86-924D-8709D389E75F}" srcOrd="1" destOrd="0" presId="urn:microsoft.com/office/officeart/2005/8/layout/hList7#1"/>
    <dgm:cxn modelId="{00F1D235-E987-4C5B-9A56-BA95DCAA538A}" type="presOf" srcId="{00C054DB-C75C-41EA-85A9-557F3386FA79}" destId="{FF174676-5087-4119-8F20-1203FB2AED6F}" srcOrd="0" destOrd="0" presId="urn:microsoft.com/office/officeart/2005/8/layout/hList7#1"/>
    <dgm:cxn modelId="{9B573CA4-58B0-46F5-989B-2201B6516A03}" type="presOf" srcId="{361C8FBD-9037-4A7C-A77E-1432E9ABFDDD}" destId="{C0473D66-2771-4046-AFE9-E592ECCBDDEC}" srcOrd="0" destOrd="0" presId="urn:microsoft.com/office/officeart/2005/8/layout/hList7#1"/>
    <dgm:cxn modelId="{60546B77-43F6-4A57-8B5E-F075E0035099}" srcId="{FC808AEF-AA6A-4373-968B-D12B07A360B0}" destId="{13FA4AA9-D11B-4668-B017-D7F210433D8E}" srcOrd="2" destOrd="0" parTransId="{C485D23B-F999-4B34-BB70-721177449E9B}" sibTransId="{844C4F7B-5E8E-4E60-BD3A-58115039EEEE}"/>
    <dgm:cxn modelId="{BFBD901D-119E-4B6C-AA36-71C67F06445D}" type="presOf" srcId="{FC808AEF-AA6A-4373-968B-D12B07A360B0}" destId="{585D18DF-2556-4552-91EC-0AA9C77758B1}" srcOrd="0" destOrd="0" presId="urn:microsoft.com/office/officeart/2005/8/layout/hList7#1"/>
    <dgm:cxn modelId="{77718178-CDB9-4228-9B37-9227C3C1A919}" srcId="{FC808AEF-AA6A-4373-968B-D12B07A360B0}" destId="{69065F0A-A18E-4C36-A6A6-53985FEEC19D}" srcOrd="0" destOrd="0" parTransId="{5164CF44-AB32-4636-BFF4-DD085F8899C2}" sibTransId="{00C054DB-C75C-41EA-85A9-557F3386FA79}"/>
    <dgm:cxn modelId="{AF98D918-4281-4335-9BA2-3B84A23877DD}" type="presOf" srcId="{13FA4AA9-D11B-4668-B017-D7F210433D8E}" destId="{6ACDCD21-B4A7-4B33-809E-A6E5EF397B08}" srcOrd="1" destOrd="0" presId="urn:microsoft.com/office/officeart/2005/8/layout/hList7#1"/>
    <dgm:cxn modelId="{183CAC78-01E8-42E6-9C4C-5C1015EA2EE8}" type="presOf" srcId="{5EDD276D-BF6B-4CD2-99DC-66B194770C50}" destId="{0014AEC2-A837-48CE-89F5-094A5E88B9B6}" srcOrd="1" destOrd="0" presId="urn:microsoft.com/office/officeart/2005/8/layout/hList7#1"/>
    <dgm:cxn modelId="{7C0D2D90-AFFD-47E4-8C4F-E778A158FC87}" type="presOf" srcId="{5EDD276D-BF6B-4CD2-99DC-66B194770C50}" destId="{EFB46C68-8638-46AE-86A5-DC71FD6A0C49}" srcOrd="0" destOrd="0" presId="urn:microsoft.com/office/officeart/2005/8/layout/hList7#1"/>
    <dgm:cxn modelId="{7E178AEA-B504-42A3-9EBA-8CC29E8BB88C}" srcId="{FC808AEF-AA6A-4373-968B-D12B07A360B0}" destId="{5EDD276D-BF6B-4CD2-99DC-66B194770C50}" srcOrd="3" destOrd="0" parTransId="{87DAC1E4-862E-4D13-8B03-8C4407C43740}" sibTransId="{48CC1C7A-8C80-4E74-B4A3-70744AF01AA3}"/>
    <dgm:cxn modelId="{A248F1FE-4F64-4EA5-A4A5-FBD297EE0361}" type="presOf" srcId="{B740357A-E230-4437-B633-1FC0981231B7}" destId="{B3D7EF36-1198-4FA5-ACC0-9DCEB719549F}" srcOrd="1" destOrd="0" presId="urn:microsoft.com/office/officeart/2005/8/layout/hList7#1"/>
    <dgm:cxn modelId="{A9010584-6E5C-4138-8236-847FEF24ABA4}" type="presOf" srcId="{B740357A-E230-4437-B633-1FC0981231B7}" destId="{461144E6-15CE-41E6-A206-9E2220F88CCC}" srcOrd="0" destOrd="0" presId="urn:microsoft.com/office/officeart/2005/8/layout/hList7#1"/>
    <dgm:cxn modelId="{381EED2D-52F0-429C-8F3A-1EA6C8E3F55A}" type="presOf" srcId="{13FA4AA9-D11B-4668-B017-D7F210433D8E}" destId="{46B8A964-663A-4CC1-8530-F1ACDF218D0B}" srcOrd="0" destOrd="0" presId="urn:microsoft.com/office/officeart/2005/8/layout/hList7#1"/>
    <dgm:cxn modelId="{FB3C2A8C-57AF-4392-A206-231DAB427C3B}" type="presOf" srcId="{844C4F7B-5E8E-4E60-BD3A-58115039EEEE}" destId="{153EFB85-F749-44DA-8F4E-C107B82B036B}" srcOrd="0" destOrd="0" presId="urn:microsoft.com/office/officeart/2005/8/layout/hList7#1"/>
    <dgm:cxn modelId="{25BA82D4-C8C0-4E75-9A9C-FEF08772F670}" type="presOf" srcId="{69065F0A-A18E-4C36-A6A6-53985FEEC19D}" destId="{69F0C1FA-EB84-401A-A0D3-A5D25252A8BB}" srcOrd="0" destOrd="0" presId="urn:microsoft.com/office/officeart/2005/8/layout/hList7#1"/>
    <dgm:cxn modelId="{6D67A717-5CC9-43E4-9E61-F98C09E990E9}" type="presParOf" srcId="{585D18DF-2556-4552-91EC-0AA9C77758B1}" destId="{4E5FBE71-15EA-41EF-B234-287A77DED8A9}" srcOrd="0" destOrd="0" presId="urn:microsoft.com/office/officeart/2005/8/layout/hList7#1"/>
    <dgm:cxn modelId="{8BE57C92-0262-449F-B084-8482D2C2EECC}" type="presParOf" srcId="{585D18DF-2556-4552-91EC-0AA9C77758B1}" destId="{2B0EB5AA-D3E0-46B6-B62C-0ABFD6307AD4}" srcOrd="1" destOrd="0" presId="urn:microsoft.com/office/officeart/2005/8/layout/hList7#1"/>
    <dgm:cxn modelId="{366DFC69-3C01-4CC4-9EC9-2207E99319B1}" type="presParOf" srcId="{2B0EB5AA-D3E0-46B6-B62C-0ABFD6307AD4}" destId="{840170BB-5840-4852-9B4A-6B085CF7BC30}" srcOrd="0" destOrd="0" presId="urn:microsoft.com/office/officeart/2005/8/layout/hList7#1"/>
    <dgm:cxn modelId="{D946757C-88A1-4891-A095-4A0BF9885A18}" type="presParOf" srcId="{840170BB-5840-4852-9B4A-6B085CF7BC30}" destId="{69F0C1FA-EB84-401A-A0D3-A5D25252A8BB}" srcOrd="0" destOrd="0" presId="urn:microsoft.com/office/officeart/2005/8/layout/hList7#1"/>
    <dgm:cxn modelId="{D8568F34-97DF-4974-B82D-C965E44E7CBB}" type="presParOf" srcId="{840170BB-5840-4852-9B4A-6B085CF7BC30}" destId="{D6DE19AA-2DA1-4E86-924D-8709D389E75F}" srcOrd="1" destOrd="0" presId="urn:microsoft.com/office/officeart/2005/8/layout/hList7#1"/>
    <dgm:cxn modelId="{F24340CF-068F-4152-B39E-B3FA41A113F0}" type="presParOf" srcId="{840170BB-5840-4852-9B4A-6B085CF7BC30}" destId="{95C30322-7EB2-408B-8D8B-AB338ABC21FE}" srcOrd="2" destOrd="0" presId="urn:microsoft.com/office/officeart/2005/8/layout/hList7#1"/>
    <dgm:cxn modelId="{51552FD9-AB5C-41B0-B7FB-E75B28C25702}" type="presParOf" srcId="{840170BB-5840-4852-9B4A-6B085CF7BC30}" destId="{D8EF39BA-61F1-4A8E-B944-A19C88D1D6AA}" srcOrd="3" destOrd="0" presId="urn:microsoft.com/office/officeart/2005/8/layout/hList7#1"/>
    <dgm:cxn modelId="{4CE97FA0-75FF-41D0-BD89-314AF87A6298}" type="presParOf" srcId="{2B0EB5AA-D3E0-46B6-B62C-0ABFD6307AD4}" destId="{FF174676-5087-4119-8F20-1203FB2AED6F}" srcOrd="1" destOrd="0" presId="urn:microsoft.com/office/officeart/2005/8/layout/hList7#1"/>
    <dgm:cxn modelId="{D2E33845-E2BB-4084-B8D3-B5608FD55C95}" type="presParOf" srcId="{2B0EB5AA-D3E0-46B6-B62C-0ABFD6307AD4}" destId="{51E39869-61EE-4BBF-8254-1E21EDB8B965}" srcOrd="2" destOrd="0" presId="urn:microsoft.com/office/officeart/2005/8/layout/hList7#1"/>
    <dgm:cxn modelId="{5160CA6B-D464-4910-A137-56513B98521D}" type="presParOf" srcId="{51E39869-61EE-4BBF-8254-1E21EDB8B965}" destId="{461144E6-15CE-41E6-A206-9E2220F88CCC}" srcOrd="0" destOrd="0" presId="urn:microsoft.com/office/officeart/2005/8/layout/hList7#1"/>
    <dgm:cxn modelId="{6E5AF9BE-FDFA-4D63-8155-ECB3A7ECA6E4}" type="presParOf" srcId="{51E39869-61EE-4BBF-8254-1E21EDB8B965}" destId="{B3D7EF36-1198-4FA5-ACC0-9DCEB719549F}" srcOrd="1" destOrd="0" presId="urn:microsoft.com/office/officeart/2005/8/layout/hList7#1"/>
    <dgm:cxn modelId="{5E1052CF-CE0B-44CA-B43C-CA762CEA06ED}" type="presParOf" srcId="{51E39869-61EE-4BBF-8254-1E21EDB8B965}" destId="{D26B26F1-AD55-4D61-9212-A37FBC475749}" srcOrd="2" destOrd="0" presId="urn:microsoft.com/office/officeart/2005/8/layout/hList7#1"/>
    <dgm:cxn modelId="{127616F6-8EFB-4A73-97FB-0FC0D1CA7F0B}" type="presParOf" srcId="{51E39869-61EE-4BBF-8254-1E21EDB8B965}" destId="{009099F2-D200-4863-8CA4-7B4104E9CEE0}" srcOrd="3" destOrd="0" presId="urn:microsoft.com/office/officeart/2005/8/layout/hList7#1"/>
    <dgm:cxn modelId="{546419F8-50FB-4F56-AAE7-A2A5E9F85BBF}" type="presParOf" srcId="{2B0EB5AA-D3E0-46B6-B62C-0ABFD6307AD4}" destId="{C0473D66-2771-4046-AFE9-E592ECCBDDEC}" srcOrd="3" destOrd="0" presId="urn:microsoft.com/office/officeart/2005/8/layout/hList7#1"/>
    <dgm:cxn modelId="{8D706F27-BDB2-40A8-817C-832B0AAA833B}" type="presParOf" srcId="{2B0EB5AA-D3E0-46B6-B62C-0ABFD6307AD4}" destId="{360FB14B-3135-4F1D-87A6-32E6FF80D60E}" srcOrd="4" destOrd="0" presId="urn:microsoft.com/office/officeart/2005/8/layout/hList7#1"/>
    <dgm:cxn modelId="{9AA3A386-DE75-460A-A40C-E19C82AE1991}" type="presParOf" srcId="{360FB14B-3135-4F1D-87A6-32E6FF80D60E}" destId="{46B8A964-663A-4CC1-8530-F1ACDF218D0B}" srcOrd="0" destOrd="0" presId="urn:microsoft.com/office/officeart/2005/8/layout/hList7#1"/>
    <dgm:cxn modelId="{A3D91C50-8F9A-4CB5-BF1E-6A175741998A}" type="presParOf" srcId="{360FB14B-3135-4F1D-87A6-32E6FF80D60E}" destId="{6ACDCD21-B4A7-4B33-809E-A6E5EF397B08}" srcOrd="1" destOrd="0" presId="urn:microsoft.com/office/officeart/2005/8/layout/hList7#1"/>
    <dgm:cxn modelId="{80AA7C5C-4C15-4667-B2F6-9C9E916BB747}" type="presParOf" srcId="{360FB14B-3135-4F1D-87A6-32E6FF80D60E}" destId="{062A39A1-CF7E-49AD-9518-72B64E79A07D}" srcOrd="2" destOrd="0" presId="urn:microsoft.com/office/officeart/2005/8/layout/hList7#1"/>
    <dgm:cxn modelId="{45328522-2899-4433-B57C-BB0B1D25F0C0}" type="presParOf" srcId="{360FB14B-3135-4F1D-87A6-32E6FF80D60E}" destId="{E1BEE543-4335-4EA4-8BDB-274873CDA7DB}" srcOrd="3" destOrd="0" presId="urn:microsoft.com/office/officeart/2005/8/layout/hList7#1"/>
    <dgm:cxn modelId="{721368F6-8D83-4E0E-A89B-72B8280384F4}" type="presParOf" srcId="{2B0EB5AA-D3E0-46B6-B62C-0ABFD6307AD4}" destId="{153EFB85-F749-44DA-8F4E-C107B82B036B}" srcOrd="5" destOrd="0" presId="urn:microsoft.com/office/officeart/2005/8/layout/hList7#1"/>
    <dgm:cxn modelId="{9240AD7D-5376-439E-A03C-4692F0F75F25}" type="presParOf" srcId="{2B0EB5AA-D3E0-46B6-B62C-0ABFD6307AD4}" destId="{20C05C8B-EEE1-49E6-95FA-B258616AB7EB}" srcOrd="6" destOrd="0" presId="urn:microsoft.com/office/officeart/2005/8/layout/hList7#1"/>
    <dgm:cxn modelId="{9BF8AA47-F01B-48DF-B17F-9B77025BE1FD}" type="presParOf" srcId="{20C05C8B-EEE1-49E6-95FA-B258616AB7EB}" destId="{EFB46C68-8638-46AE-86A5-DC71FD6A0C49}" srcOrd="0" destOrd="0" presId="urn:microsoft.com/office/officeart/2005/8/layout/hList7#1"/>
    <dgm:cxn modelId="{023BAECA-DA60-4ED8-BF1C-66E82FEC39CA}" type="presParOf" srcId="{20C05C8B-EEE1-49E6-95FA-B258616AB7EB}" destId="{0014AEC2-A837-48CE-89F5-094A5E88B9B6}" srcOrd="1" destOrd="0" presId="urn:microsoft.com/office/officeart/2005/8/layout/hList7#1"/>
    <dgm:cxn modelId="{FFB81141-974F-4E03-A8B1-DB2863BFB074}" type="presParOf" srcId="{20C05C8B-EEE1-49E6-95FA-B258616AB7EB}" destId="{A78A86DE-ABF3-41AD-AF56-E30659731ECF}" srcOrd="2" destOrd="0" presId="urn:microsoft.com/office/officeart/2005/8/layout/hList7#1"/>
    <dgm:cxn modelId="{359963A9-4EE1-4307-8581-FCF08BCD1818}" type="presParOf" srcId="{20C05C8B-EEE1-49E6-95FA-B258616AB7EB}" destId="{49930CC2-926A-4B73-90AD-617C6155FB51}" srcOrd="3" destOrd="0" presId="urn:microsoft.com/office/officeart/2005/8/layout/hList7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30A5E7E-BC5F-4513-86EE-DB0E480866FD}" type="datetimeFigureOut">
              <a:rPr lang="ru-RU"/>
              <a:pPr>
                <a:defRPr/>
              </a:pPr>
              <a:t>25.04.2024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FD2CE51-8B1C-4AE1-8224-D1CDD5E7E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287955-0A5A-4A64-AA4E-F1E6E1220065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2CE51-8B1C-4AE1-8224-D1CDD5E7E45C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69F7-6DF5-40F9-9776-DC1D0C5C0A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4ACED-4746-4303-8DCC-FBE36FD6CE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9761C-AAE9-4226-958D-1CC015E2D3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EFAD0-96C8-4033-B62F-02B5CADF0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B35D8-6ACF-4807-A15E-E62ECF1FB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EBAD2-AF1C-4C1A-9B87-067E33E921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1D0095-5E0D-42F5-A295-98911222A8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46E281-AEBB-42EA-A30A-E776E8D043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83F7F3-6968-4A0F-9AFB-36F1F1D348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113FFD-38A7-4C8C-8178-C38124A273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BB6A3B-31E4-496D-9C81-43229FDCBC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1CB6E-B16D-412C-8A0D-D51B71C7AB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619CB0F6-51A2-47B4-9DD3-7ADF0C550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6C51AF6-B673-47D8-B5B1-DD73959D3C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  <p:sldLayoutId id="2147484094" r:id="rId12"/>
    <p:sldLayoutId id="2147484095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447800"/>
            <a:ext cx="8001000" cy="51054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для граждан </a:t>
            </a:r>
            <a:r>
              <a:rPr lang="ru-RU" sz="54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проекту решения Совета муниципального образования </a:t>
            </a:r>
            <a:b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«Родниковский муниципальный район» </a:t>
            </a:r>
            <a:b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 исполнении районного бюджета за 2023 год»</a:t>
            </a: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52400"/>
            <a:ext cx="115904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  <p:bldP spid="6146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990600"/>
            <a:ext cx="8305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Предприятия агропромышленного комплекса продолжают реализацию инвестиционных проектов: 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СПК им. Фрунзе реализуется третий этап строительства животноводческого комплекса с беспривязным содержанием коров и доильным залом мощностью 500 голов. 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Завершается масштабная реконструкция животноводческого комплекса для дойного поголовья в СПК «Возрождение» на 400 голов.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Ведется строительство нового животноводческого помещения с беспривязным содержанием коров и доильным залом на 400 мест в крестьянском (фермерском) хозяйстве Нагаева Сергея.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СПК «Искра» введен в эксплуатацию животноводческий объект для содержания и воспроизводства молодняка КРС на 200 голов. </a:t>
            </a:r>
          </a:p>
          <a:p>
            <a:pPr indent="457200" algn="just">
              <a:spcAft>
                <a:spcPts val="600"/>
              </a:spcAft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Ввод в оборот неиспользуемой пашни является важнейшим резервом увеличения производства сельскохозяйственной продукции. В период с 2010 года введено в оборот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более 2,4 тыс. Га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неиспользуемых земель, в текущем году эти работы продолжатся.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бюджетного процесса</a:t>
            </a:r>
            <a:endParaRPr lang="ru-RU" sz="4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229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7812"/>
            <a:ext cx="8382000" cy="9413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991600" cy="5715000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lang="ru-RU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Одним из этапов бюджетного процесса является исполнение бюджета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год начинается 1 января и завершается 31 декабря – соответствует календарному году.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Исполнением бюджета является: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выполнение комплекса мероприятий по обеспечению поступлений в бюджет;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финансирование дефицита бюджета.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endParaRPr lang="ru-RU" sz="20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процессе исполнения бюджета участвуют: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органы исполнительной власти,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финансовые и налоговые органы,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кредитные учреждения, </a:t>
            </a:r>
          </a:p>
          <a:p>
            <a:pPr algn="just">
              <a:lnSpc>
                <a:spcPct val="110000"/>
              </a:lnSpc>
              <a:spcBef>
                <a:spcPct val="5000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юридические и физические лица – плательщики налогов в бюджет, получатели бюджетных средств.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3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за 2023 год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graphicFrame>
        <p:nvGraphicFramePr>
          <p:cNvPr id="377021" name="Group 189"/>
          <p:cNvGraphicFramePr>
            <a:graphicFrameLocks noGrp="1"/>
          </p:cNvGraphicFramePr>
          <p:nvPr>
            <p:ph type="tbl" idx="1"/>
          </p:nvPr>
        </p:nvGraphicFramePr>
        <p:xfrm>
          <a:off x="304800" y="1447800"/>
          <a:ext cx="8610599" cy="4359231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/>
                  </a:extLst>
                </a:gridCol>
                <a:gridCol w="16764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143000"/>
                <a:gridCol w="1142999"/>
              </a:tblGrid>
              <a:tr h="381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Утверждено на 2023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 течении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93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первоначально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учетом внесенных изменений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708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Общий  объем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794,0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1 044,3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+ 250,3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999,5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95,7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Общий  объем 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810,3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1 081,4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+ 271,1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1 022,7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2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  (профицит)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16,3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37,1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+ 20,8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23,2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341" name="Group 141"/>
          <p:cNvGraphicFramePr>
            <a:graphicFrameLocks noGrp="1"/>
          </p:cNvGraphicFramePr>
          <p:nvPr>
            <p:ph type="tbl" idx="1"/>
          </p:nvPr>
        </p:nvGraphicFramePr>
        <p:xfrm>
          <a:off x="304800" y="990600"/>
          <a:ext cx="8610599" cy="5322781"/>
        </p:xfrm>
        <a:graphic>
          <a:graphicData uri="http://schemas.openxmlformats.org/drawingml/2006/table">
            <a:tbl>
              <a:tblPr/>
              <a:tblGrid>
                <a:gridCol w="4571999">
                  <a:extLst>
                    <a:ext uri="{9D8B030D-6E8A-4147-A177-3AD203B41FA5}"/>
                  </a:extLst>
                </a:gridCol>
                <a:gridCol w="13716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219200">
                  <a:extLst>
                    <a:ext uri="{9D8B030D-6E8A-4147-A177-3AD203B41FA5}"/>
                  </a:extLst>
                </a:gridCol>
              </a:tblGrid>
              <a:tr h="533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(млн.руб.)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4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Налоговые и неналоговые доходы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101,0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Дотация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231,9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231,9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Субсидии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142,2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134,1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Субвенции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233,0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230,4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8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Иные межбюджетные трансферты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237,8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84,8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Доходы от возврата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Возврат остатков  межбюджетных трансфертов прошлых 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-1,2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-1,2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963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ВСЕГО ДОХОДОВ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1 044,3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999,5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97,0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28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Объем доходов в расчете на 1 жителя (руб.)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34 815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33 383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97,0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3606" name="Прямоугольник 2"/>
          <p:cNvSpPr>
            <a:spLocks noChangeArrowheads="1"/>
          </p:cNvSpPr>
          <p:nvPr/>
        </p:nvSpPr>
        <p:spPr bwMode="auto">
          <a:xfrm>
            <a:off x="1143000" y="0"/>
            <a:ext cx="6705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Исполнение районного бюджета  по доходам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за 2023  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год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77200" cy="9144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доходов районного бюджета </a:t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2023  год 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4800" y="5105400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Доходы районного бюджета состоят из налоговых и неналоговых доходов, а также безвозмездных поступлений из бюджетов бюджетной системы Российской Федерации. По итогам исполнения бюджета за 2023 год доля налоговых доходов составила 13,4%, неналоговых доходов – 5,5</a:t>
            </a:r>
            <a:r>
              <a:rPr lang="en-US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%, безвозмездных поступлений –81,1 % в общем объеме доходов районного бюджета. </a:t>
            </a:r>
            <a:endParaRPr lang="ru-RU" sz="16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7813"/>
            <a:ext cx="8763000" cy="11398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налоговым доходам </a:t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2023 год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(млн.руб.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ph type="tbl" idx="1"/>
          </p:nvPr>
        </p:nvGraphicFramePr>
        <p:xfrm>
          <a:off x="304800" y="1143000"/>
          <a:ext cx="8458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" y="5105400"/>
            <a:ext cx="86868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структуре налоговых доходов наибольший удельный вес занимают поступления от налога на доходы физических лиц – 82,8%, налоги на совокупный доход – 18,1%, акцизов – 6,4%, государственная пошлина− 2,6%. </a:t>
            </a:r>
            <a:endParaRPr lang="ru-RU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458200" cy="10175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неналоговым доходам за 2023 год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1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1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</p:nvPr>
        </p:nvGraphicFramePr>
        <p:xfrm>
          <a:off x="533400" y="1295400"/>
          <a:ext cx="8001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" y="60198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Неналоговые доходы исполнены в сумме 56,3 млн.  руб. или 96,4</a:t>
            </a:r>
            <a:r>
              <a:rPr lang="en-US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 к годовым назначениям.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0175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безвозмездных поступлений </a:t>
            </a:r>
            <a:b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2023 году</a:t>
            </a:r>
            <a:endParaRPr lang="ru-RU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5410200"/>
            <a:ext cx="861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Значимыми для районного бюджета продолжают оставаться безвозмездные поступления из областного бюджета, объем которых в 2023 году составил 612,1 млн. руб.</a:t>
            </a:r>
          </a:p>
          <a:p>
            <a:pPr indent="457200"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04800" y="1371600"/>
          <a:ext cx="8686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расходов районного бюджета  за 2023 год</a:t>
            </a:r>
            <a:br>
              <a:rPr lang="ru-RU" sz="27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разделам  классификации расходов бюджетов</a:t>
            </a:r>
            <a:br>
              <a:rPr lang="ru-RU" sz="27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FF"/>
                </a:solidFill>
                <a:effectLst/>
              </a:rPr>
              <a:t>                                                                                                                         </a:t>
            </a:r>
            <a:r>
              <a:rPr lang="ru-RU" sz="18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(млн. руб.)</a:t>
            </a:r>
            <a:r>
              <a:rPr lang="ru-RU" sz="2000" b="1" dirty="0" smtClean="0">
                <a:solidFill>
                  <a:srgbClr val="0000FF"/>
                </a:solidFill>
                <a:effectLst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effectLst/>
              </a:rPr>
            </a:br>
            <a:endParaRPr lang="ru-RU" sz="2000" b="1" dirty="0" smtClean="0">
              <a:solidFill>
                <a:srgbClr val="0000FF"/>
              </a:solidFill>
              <a:effectLst/>
            </a:endParaRPr>
          </a:p>
        </p:txBody>
      </p:sp>
      <p:graphicFrame>
        <p:nvGraphicFramePr>
          <p:cNvPr id="443486" name="Group 94"/>
          <p:cNvGraphicFramePr>
            <a:graphicFrameLocks noGrp="1"/>
          </p:cNvGraphicFramePr>
          <p:nvPr>
            <p:ph type="tbl" idx="1"/>
          </p:nvPr>
        </p:nvGraphicFramePr>
        <p:xfrm>
          <a:off x="152400" y="1437330"/>
          <a:ext cx="8839200" cy="5130323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600200">
                  <a:extLst>
                    <a:ext uri="{9D8B030D-6E8A-4147-A177-3AD203B41FA5}"/>
                  </a:extLst>
                </a:gridCol>
                <a:gridCol w="1524000">
                  <a:extLst>
                    <a:ext uri="{9D8B030D-6E8A-4147-A177-3AD203B41FA5}"/>
                  </a:extLst>
                </a:gridCol>
              </a:tblGrid>
              <a:tr h="684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3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108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1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1 082,2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1 022,7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0"/>
            <a:ext cx="6934200" cy="1371600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Родниковского района!</a:t>
            </a:r>
            <a:endParaRPr lang="ru-RU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76400"/>
            <a:ext cx="8686800" cy="4800600"/>
          </a:xfrm>
        </p:spPr>
        <p:txBody>
          <a:bodyPr>
            <a:noAutofit/>
          </a:bodyPr>
          <a:lstStyle/>
          <a:p>
            <a:pPr marL="288000" indent="457200" algn="just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Данный материал подготовлен в целях ознакомления с основными показателями исполнения районного бюджета за 2023 год.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 – это этап бюджетного процесса, который начинается с момента утверждения решения о бюджете представительным органом местного самоуправления района и продолжается в течение финансового года. </a:t>
            </a:r>
          </a:p>
          <a:p>
            <a:pPr marL="288000" indent="457200" algn="just">
              <a:spcBef>
                <a:spcPts val="0"/>
              </a:spcBef>
              <a:buNone/>
              <a:defRPr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Представленный  материал подготовлен </a:t>
            </a: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доступной для широкого круга пользователей форме и раскрывает информацию 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 основных показателях социально-экономического развития района за 2023 год, об источниках формирования доходов районного бюджета и направлениях расходования бюджетных средств.</a:t>
            </a: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"/>
            <a:ext cx="115904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9906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районного бюджета  </a:t>
            </a:r>
            <a:b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за 2023 год                           </a:t>
            </a: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(млн.руб.)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2400" y="1066800"/>
          <a:ext cx="88392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2400" y="5181600"/>
            <a:ext cx="8839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структуре расходов районного бюджета преобладают бюджетные ассигнования на отрасли социальной сферы – 71,0 %, в том числе на</a:t>
            </a:r>
            <a:r>
              <a:rPr lang="en-US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образование – 51,3 %, культуру –</a:t>
            </a:r>
            <a:r>
              <a:rPr lang="en-US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9,1 %, физическую культуру и спорт – 2,7 %, социальную политику – 1,2 %.</a:t>
            </a:r>
            <a:r>
              <a:rPr lang="ru-RU" sz="1600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Расходы на жилищно-коммунальное хозяйство составили 18,4 %, национальную экономику 4,3%,  общегосударственные вопросы – 12,5 %, от общего объема расходов  бюджета Родниковского муниципального района за 2023 год.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088187" cy="57626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районного бюджета в расчете </a:t>
            </a:r>
            <a:b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1 жителя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1052513"/>
            <a:ext cx="3124200" cy="3475037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sz="1400" smtClean="0">
              <a:solidFill>
                <a:srgbClr val="0000CC"/>
              </a:solidFill>
            </a:endParaRPr>
          </a:p>
        </p:txBody>
      </p:sp>
      <p:graphicFrame>
        <p:nvGraphicFramePr>
          <p:cNvPr id="447540" name="Group 52"/>
          <p:cNvGraphicFramePr>
            <a:graphicFrameLocks noGrp="1"/>
          </p:cNvGraphicFramePr>
          <p:nvPr>
            <p:ph sz="half" idx="2"/>
          </p:nvPr>
        </p:nvGraphicFramePr>
        <p:xfrm>
          <a:off x="304801" y="1200159"/>
          <a:ext cx="8229599" cy="4338077"/>
        </p:xfrm>
        <a:graphic>
          <a:graphicData uri="http://schemas.openxmlformats.org/drawingml/2006/table">
            <a:tbl>
              <a:tblPr/>
              <a:tblGrid>
                <a:gridCol w="5675953">
                  <a:extLst>
                    <a:ext uri="{9D8B030D-6E8A-4147-A177-3AD203B41FA5}"/>
                  </a:extLst>
                </a:gridCol>
                <a:gridCol w="1276823"/>
                <a:gridCol w="1276823">
                  <a:extLst>
                    <a:ext uri="{9D8B030D-6E8A-4147-A177-3AD203B41FA5}"/>
                  </a:extLst>
                </a:gridCol>
              </a:tblGrid>
              <a:tr h="539294"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 показателя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6630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районного бюджета в расчете на одного жителя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27,072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34,157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8759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жилищно-коммунальное хозяйство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0293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образование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17,517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84526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культуру и кинематографию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03215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социальную политику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9124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физическую культуру и спорт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34628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расходов на содержание органов местного самоуправления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47534" name="Rectangle 46"/>
          <p:cNvSpPr>
            <a:spLocks noChangeArrowheads="1"/>
          </p:cNvSpPr>
          <p:nvPr/>
        </p:nvSpPr>
        <p:spPr bwMode="auto">
          <a:xfrm flipH="1">
            <a:off x="7315200" y="457200"/>
            <a:ext cx="14351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( тыс. руб.)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Бюджетным Кодексом Российской Федерации районный бюджет формируется и исполняется на основе муниципальных программ Родниковского муниципального района.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524000"/>
            <a:ext cx="8839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 algn="ctr" defTabSz="800100">
              <a:lnSpc>
                <a:spcPct val="90000"/>
              </a:lnSpc>
              <a:spcAft>
                <a:spcPct val="20000"/>
              </a:spcAft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Перечень муниципальных программ  Родниковского муниципального района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Социальная поддержка граждан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культуры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  физической культуры и спорта 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услугами жилищно-коммунального 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хозяйства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доступным и комфортным жильем населения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транспортной системы 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Охрана земель и окружающей среды</a:t>
            </a:r>
            <a:endParaRPr lang="ru-RU" alt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Экономическое 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и инновационная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Энергосбережение и повышение энергетической эффективности </a:t>
            </a:r>
          </a:p>
          <a:p>
            <a:pPr marL="0" lvl="1" indent="457200" algn="just" defTabSz="800100">
              <a:lnSpc>
                <a:spcPct val="114000"/>
              </a:lnSpc>
              <a:spcAft>
                <a:spcPts val="0"/>
              </a:spcAft>
              <a:defRPr/>
            </a:pPr>
            <a:endParaRPr lang="ru-RU" altLang="ru-RU" sz="2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457200" algn="just" defTabSz="800100">
              <a:lnSpc>
                <a:spcPct val="114000"/>
              </a:lnSpc>
              <a:spcAft>
                <a:spcPts val="0"/>
              </a:spcAft>
              <a:defRPr/>
            </a:pPr>
            <a:r>
              <a:rPr lang="ru-RU" alt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в рамках муниципальных программ составили </a:t>
            </a:r>
            <a:r>
              <a:rPr lang="ru-RU" alt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842,6 </a:t>
            </a:r>
            <a:r>
              <a:rPr lang="ru-RU" altLang="ru-RU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что составляет  82,4 % общего объема расходов районного бюджета.</a:t>
            </a:r>
          </a:p>
          <a:p>
            <a:pPr lvl="1" indent="-457200" defTabSz="800100">
              <a:lnSpc>
                <a:spcPct val="90000"/>
              </a:lnSpc>
              <a:spcAft>
                <a:spcPct val="20000"/>
              </a:spcAft>
              <a:buFont typeface="Wingdings" pitchFamily="2" charset="2"/>
              <a:buChar char="ü"/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муниципальным программам за 2023 год</a:t>
            </a:r>
            <a:r>
              <a:rPr lang="ru-RU" sz="3100" b="1" dirty="0" smtClean="0">
                <a:solidFill>
                  <a:srgbClr val="0000FF"/>
                </a:solidFill>
              </a:rPr>
              <a:t/>
            </a:r>
            <a:br>
              <a:rPr lang="ru-RU" sz="3100" b="1" dirty="0" smtClean="0">
                <a:solidFill>
                  <a:srgbClr val="0000FF"/>
                </a:solidFill>
              </a:rPr>
            </a:br>
            <a:endParaRPr lang="ru-RU" sz="3100" b="1" dirty="0" smtClean="0">
              <a:solidFill>
                <a:srgbClr val="0000FF"/>
              </a:solidFill>
            </a:endParaRPr>
          </a:p>
        </p:txBody>
      </p:sp>
      <p:graphicFrame>
        <p:nvGraphicFramePr>
          <p:cNvPr id="452684" name="Group 76"/>
          <p:cNvGraphicFramePr>
            <a:graphicFrameLocks noGrp="1"/>
          </p:cNvGraphicFramePr>
          <p:nvPr>
            <p:ph type="tbl" idx="1"/>
          </p:nvPr>
        </p:nvGraphicFramePr>
        <p:xfrm>
          <a:off x="152400" y="914402"/>
          <a:ext cx="8839200" cy="5977667"/>
        </p:xfrm>
        <a:graphic>
          <a:graphicData uri="http://schemas.openxmlformats.org/drawingml/2006/table">
            <a:tbl>
              <a:tblPr/>
              <a:tblGrid>
                <a:gridCol w="4800600">
                  <a:extLst>
                    <a:ext uri="{9D8B030D-6E8A-4147-A177-3AD203B41FA5}"/>
                  </a:extLst>
                </a:gridCol>
                <a:gridCol w="1447800">
                  <a:extLst>
                    <a:ext uri="{9D8B030D-6E8A-4147-A177-3AD203B41FA5}"/>
                  </a:extLst>
                </a:gridCol>
                <a:gridCol w="1371600">
                  <a:extLst>
                    <a:ext uri="{9D8B030D-6E8A-4147-A177-3AD203B41FA5}"/>
                  </a:extLst>
                </a:gridCol>
                <a:gridCol w="1219200">
                  <a:extLst>
                    <a:ext uri="{9D8B030D-6E8A-4147-A177-3AD203B41FA5}"/>
                  </a:extLst>
                </a:gridCol>
              </a:tblGrid>
              <a:tr h="7367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Исполнено (млн.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7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7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поддержка граждан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55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 и спорта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услугами жилищно-коммунального хозяйства населения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6394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доступным и комфортным жильем населения </a:t>
                      </a:r>
                      <a:endParaRPr lang="ru-RU" dirty="0"/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77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транспортной системы </a:t>
                      </a:r>
                      <a:endParaRPr lang="ru-RU" sz="1600" dirty="0"/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87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Охрана земель и окружающей среды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53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Экономическое развитие и инновационная экономика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7674">
                <a:tc>
                  <a:txBody>
                    <a:bodyPr/>
                    <a:lstStyle/>
                    <a:p>
                      <a:pPr marL="0" lvl="1" indent="0" defTabSz="800100">
                        <a:lnSpc>
                          <a:spcPct val="90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  <a:defRPr/>
                      </a:pPr>
                      <a:r>
                        <a:rPr lang="ru-RU" sz="16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Энергосбережение и повышение энергетической эффективности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209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основе муниципальных программ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3400" y="990600"/>
            <a:ext cx="8077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spcAft>
                <a:spcPts val="1200"/>
              </a:spcAft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соответствии с постановлением администрации муниципального образования «Родниковский муниципальный район» от 28.09.2023 №1005 «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 утверждении Правил формирования сводного годового доклада о ходе реализации и оценке эффективности муниципальных программ (комплексных программ) муниципального образования «Родниковский муниципальный район» и муниципального образования «Родниковское городское поселение Родниковского муниципального района Ивановской области»</a:t>
            </a:r>
            <a:r>
              <a:rPr lang="ru-RU" dirty="0" smtClean="0">
                <a:solidFill>
                  <a:srgbClr val="CC99FF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ежегодно проводится анализ эффективности реализации программ.</a:t>
            </a:r>
            <a:endParaRPr lang="ru-RU" dirty="0" smtClean="0">
              <a:solidFill>
                <a:srgbClr val="0000FF"/>
              </a:solidFill>
            </a:endParaRPr>
          </a:p>
          <a:p>
            <a:pPr indent="457200" algn="just">
              <a:spcAft>
                <a:spcPts val="1200"/>
              </a:spcAft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оценки эффективности реализации муниципальных программ в 2023 году можно отметить, что взаимосвязь целей муниципальных программ и задач подпрограмм достигнута. Восемь из десяти муниципальных программ по рейтинговой оценке являются высокой степени эффективности. Со степенью эффективности ниже среднего уровня – две программы «Обеспечение доступным и комфортным жильем населения» и «Охрана земель и окружающей среды».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BalakirevaNG\Downloads\F3GLabykNk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762000"/>
            <a:ext cx="2171700" cy="15240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132098" name="Rectangle 2"/>
          <p:cNvSpPr>
            <a:spLocks noGrp="1"/>
          </p:cNvSpPr>
          <p:nvPr>
            <p:ph type="title"/>
          </p:nvPr>
        </p:nvSpPr>
        <p:spPr>
          <a:xfrm>
            <a:off x="5105400" y="762000"/>
            <a:ext cx="3810000" cy="1905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Родниковского муниципального района» </a:t>
            </a:r>
            <a:br>
              <a:rPr lang="ru-RU" sz="2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488,8 млн.руб.</a:t>
            </a:r>
            <a: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2400" y="3068870"/>
          <a:ext cx="8839201" cy="3339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9571"/>
                <a:gridCol w="1999630"/>
              </a:tblGrid>
              <a:tr h="5266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структурного элемента</a:t>
                      </a:r>
                      <a:endParaRPr lang="ru-RU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</a:t>
                      </a:r>
                      <a:r>
                        <a:rPr lang="ru-RU" sz="14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(млн.руб.)</a:t>
                      </a:r>
                      <a:endParaRPr lang="ru-RU" sz="140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15357">
                <a:tc>
                  <a:txBody>
                    <a:bodyPr/>
                    <a:lstStyle/>
                    <a:p>
                      <a:pPr marL="108000" algn="just" fontAlgn="ctr"/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Муниципальный проект «Патриотическое воспитание граждан Российской Федерации»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0,4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0605">
                <a:tc>
                  <a:txBody>
                    <a:bodyPr/>
                    <a:lstStyle/>
                    <a:p>
                      <a:pPr marL="108000" algn="just" fontAlgn="ctr"/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Муниципальный проект «Успех каждого ребенка»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4,2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58693">
                <a:tc>
                  <a:txBody>
                    <a:bodyPr/>
                    <a:lstStyle/>
                    <a:p>
                      <a:pPr marL="108000" algn="just" fontAlgn="ctr"/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«Развитие общего и  дополнительного образования»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476,2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11657">
                <a:tc>
                  <a:txBody>
                    <a:bodyPr/>
                    <a:lstStyle/>
                    <a:p>
                      <a:pPr marL="108000" algn="just" fontAlgn="ctr"/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«Социальная поддержка в сфере образования»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7,7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1786">
                <a:tc>
                  <a:txBody>
                    <a:bodyPr/>
                    <a:lstStyle/>
                    <a:p>
                      <a:pPr marL="108000" algn="just" fontAlgn="ctr"/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«Патриотическое воспитание детей и молодежи»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0,3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1786">
                <a:tc>
                  <a:txBody>
                    <a:bodyPr/>
                    <a:lstStyle/>
                    <a:p>
                      <a:pPr marL="108000" algn="just" fontAlgn="ctr"/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55333">
                <a:tc>
                  <a:txBody>
                    <a:bodyPr/>
                    <a:lstStyle/>
                    <a:p>
                      <a:pPr marL="108000" algn="just" fontAlgn="ctr"/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81786">
                <a:tc>
                  <a:txBody>
                    <a:bodyPr/>
                    <a:lstStyle/>
                    <a:p>
                      <a:pPr marL="108000" algn="just" fontAlgn="ctr"/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8" name="Picture 3" descr="U:\Отдел экономики\Доклад Главы за 2020 г\Доклад Главы-2020-образование\открытие Каминской СШ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667000" cy="1926771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0"/>
            <a:ext cx="8610600" cy="480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indent="449263" algn="just"/>
            <a:endParaRPr kumimoji="0" lang="ru-RU" sz="16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Муниципальный проект "Успех каждого ребенка" </a:t>
            </a:r>
          </a:p>
          <a:p>
            <a:pPr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Основное направление проекта - создание в общеобразовательных организациях, расположенных в сельской местности и малых городах, условий для занятий физической культурой и спортом. На реализацию проекта направлено – 4,2 млн. руб. (выполнен ремонт спортивного зала, раздевалок и душевых СШ № 3).</a:t>
            </a:r>
          </a:p>
          <a:p>
            <a:pPr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Муниципальный проект «Патриотическое воспитание граждан Российской Федерации» потрачено 426,4 тыс. руб. -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организациях.</a:t>
            </a:r>
          </a:p>
          <a:p>
            <a:pPr lvl="0"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проект «Развитие общего и  дополнительного образования»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рамках его реализации 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осуществлялись следующие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мероприятия:</a:t>
            </a:r>
            <a:endParaRPr lang="ru-RU" sz="1600" baseline="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организацию бесплатного горячего питания обучающихся, получающих начальное общее образование,  и граждан, принимающих участие (принимавших участие) в специальной военной операции – 12,3 млн. руб. и 324 тыс. руб. соответственно;</a:t>
            </a:r>
          </a:p>
          <a:p>
            <a:pPr lvl="0" indent="449263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ежемесячное денежное вознаграждение за классное руководство педагогическим работникам – 12,1 млн. руб.</a:t>
            </a:r>
          </a:p>
          <a:p>
            <a:pPr marL="0" marR="0" lvl="0" indent="449263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portal.iv-edu.ru/dep/mouovichrn/Lists/List2/Attachments/545/%D1%88%D0%BA%D0%BE%D0%BB%D1%8C%D0%BD%D1%8B%D0%B5-%D0%B0%D0%B2%D1%82%D0%BE%D0%B1%D1%83%D1%81%D1%8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4724400"/>
            <a:ext cx="2281238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4267200"/>
            <a:ext cx="4143375" cy="240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rodniki-37.ru/upload/iblock/7de/rj5ib3bdz56n1v8veyn60052jl1q7o7f/EctqaRydLb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1" y="5029200"/>
            <a:ext cx="2286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228600" y="228600"/>
            <a:ext cx="86106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 eaLnBrk="0" hangingPunct="0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укрепление материально-технической базы муниципальных образовательных организаций в рамках ведомственного проекта направленно  более 45 млн. руб. бюджетных средств (в 2021</a:t>
            </a:r>
            <a:r>
              <a:rPr lang="ru-RU" sz="1400" dirty="0" smtClean="0"/>
              <a:t> - </a:t>
            </a:r>
            <a:r>
              <a:rPr lang="ru-RU" sz="1400" dirty="0" smtClean="0">
                <a:solidFill>
                  <a:srgbClr val="0000FF"/>
                </a:solidFill>
                <a:latin typeface="Times New Roman"/>
              </a:rPr>
              <a:t>12,4 млн. руб., 2022 -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59,4 млн. руб.</a:t>
            </a:r>
            <a:r>
              <a:rPr lang="ru-RU" sz="1400" dirty="0" smtClean="0">
                <a:solidFill>
                  <a:srgbClr val="0000FF"/>
                </a:solidFill>
                <a:latin typeface="Times New Roman"/>
              </a:rPr>
              <a:t>)</a:t>
            </a:r>
          </a:p>
          <a:p>
            <a:pPr lvl="0" indent="449263" algn="just" eaLnBrk="0" hangingPunct="0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Создан Центр образования цифрового и гуманитарного профилей «Точка роста» в </a:t>
            </a: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Филисовской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СШ -  2,9 млн. руб. (выполнен ремонт двух кабинетов с заменой окон, дверей, приобретена мебель)</a:t>
            </a:r>
          </a:p>
          <a:p>
            <a:pPr lvl="0" indent="449263" algn="just" eaLnBrk="0" hangingPunct="0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реализацию партийного проекта «Территория детства» направлено 3,6 млн. руб. (средств областного бюджета составили 3,5 млн. руб.) произведено устройство детской площадки, приобретены и установлены игровые элементы в детский сад №12 «Звездочка», заменена часть оконных блоков в начальной школе – детском саду «Тополек», установлены теневые навесы в детских садах №11 «Голубок» и «Сказка».</a:t>
            </a:r>
          </a:p>
          <a:p>
            <a:pPr indent="449263" algn="just" eaLnBrk="0" hangingPunct="0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рамках реализации социально значимого проекта «Создание безопасных условий пребывания в дошкольных образовательных организациях, дошкольных группах в муниципальных общеобразовательных организациях» расходы составили 11,2 млн. руб. (ремонтные работы проводились в детских садах №1 «Чайка», № 2 «Родничок», № 6 «Ласточка»).</a:t>
            </a:r>
          </a:p>
          <a:p>
            <a:pPr indent="449263" algn="just" eaLnBrk="0" hangingPunct="0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капитальный ремонт объектов образования потрачено 17,6  млн. руб., в том числе  на ремонт МКДОУ детский сад №2 «Родничок» - 14,1 млн. руб., выполнены ремонтные работы в МБОУ СШ № 2 и МКОУ начальной школе – детском саду «Тополек».</a:t>
            </a:r>
          </a:p>
          <a:p>
            <a:pPr indent="449263" algn="just" eaLnBrk="0" hangingPunct="0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Подготовлена проектная документация на проведение капитального ремонта четырех зданий школ (ЦГ СШ, СШ № 4, Парская и </a:t>
            </a: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Филисовская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СШ) направлено  6,7 млн. руб.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572000"/>
            <a:ext cx="23860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4419600"/>
            <a:ext cx="2098214" cy="228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https://rodniki-37.ru/upload/iblock/a5d/01pskpvpoqwiezmir0bqzgyqgm36xzrf/IMG_17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4699000"/>
            <a:ext cx="2438400" cy="162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sun9-38.userapi.com/impg/qMXregoUPURfGC55KZ1nmFKByduSJBdLjkwtsQ/i2yL01lvhCs.jpg?size=1280x588&amp;quality=95&amp;sign=e4d27f1f96857946d23069c7089ceaac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876800"/>
            <a:ext cx="402253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4800" y="761999"/>
            <a:ext cx="8534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наказов избирателей депутатам Ивановской областной Думы составили 1,5 млн. руб., в том числе средства областного бюджета 1,4 млн. руб. (приобретено кухонное оборудование для МКДОУ детский сад  «Веснушки», приобретены и установлены игровые элементы в МКДОУ детский сад №6 «Ласточка», заменена часть оконных блоков в МБОУ ЦГСШ (здание начальной школы), приобретена электроплита в МКДОУ детский сад  №5 «Золотая рыбка» и стиральная машина в МКДОУ детский сад  №2 «Родничок»).</a:t>
            </a:r>
          </a:p>
          <a:p>
            <a:pPr lvl="0" indent="449263" algn="just" eaLnBrk="0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исполнение судебных актов по искам к муниципальному образованию «Родниковский муниципальный район» потрачено 1,8 млн. руб., в рамках данного мероприятия оснащены помещения для оказания первичной медицинской помощи в МБОУ СШ №4, МКДОУ детский сад №2 «Родничок», МКДОУ детский сад №4 «Золотой петушок» и МКДОУ детский сад №5 «Золотая рыбка».</a:t>
            </a:r>
          </a:p>
        </p:txBody>
      </p:sp>
      <p:pic>
        <p:nvPicPr>
          <p:cNvPr id="5" name="Рисунок 4" descr="C:\Users\BalakirevaNG\Downloads\hf9tq4bNa0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657600"/>
            <a:ext cx="220980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BalakirevaNG\Downloads\poster_board_iStock_000021143412_Larg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038600"/>
            <a:ext cx="6248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304800" y="228600"/>
            <a:ext cx="86106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мероприятия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ведомственного проекта «Социальная поддержка в сфере образования»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2023 году было направлено 7,7  млн. руб., в том числе: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предоставление питания для отдельных категорий обучающихся муниципальных общеобразовательных организаций 515,4 тыс.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осуществление присмотра и ухода за детьми в группах продленного дня в муниципальных общеобразовательных организациях предусмотрено 627,6 тыс. руб.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организация и проведение мероприятий для детей с ограниченными возможностями и для детей-сирот и детей, оставшихся без попечения родителей – 22 тыс.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приобретение школьной формы детям из многодетных семей, поступающих в первый класс – 60,0 тыс.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выплата компенсации части родительской платы за содержание ребенка в дошкольном образовательном учреждении – 4,4 млн. руб., в том числе из многодетных семей 1,0 млн. руб.;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организация отдыха детей в каникулярное время в части организации двухразового питания в лагерях дневного пребывания в сумме 1,9  млн. руб.;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возмещение расходов, связанных с уменьшением размера родительской платы за присмотр и уход в муниципальных образовательных организациях, реализующих образовательную программу дошкольного образования, за детьми, пасынками и падчерицами граждан, принимающих участие (принимавших участие, в том числе погибших (умерших)) в специальной военной операции – 255,4 тыс. руб.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ru-RU" b="1" i="1" spc="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br>
              <a:rPr lang="ru-RU" b="1" i="1" spc="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i="1" spc="3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 fontAlgn="t"/>
            <a:endParaRPr lang="ru-RU" b="1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838200"/>
          <a:ext cx="8458200" cy="5638797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362200"/>
                <a:gridCol w="6096000"/>
              </a:tblGrid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Доходы бюджета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поступающие в бюджет денежные средства, за исключением средств, являющихся источниками финансирования дефицита бюджета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выплачиваемые из бюджета денежные средства, за исключением средств, являющихся источниками финансирования дефицита бюджета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203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Дефицит бюджета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превышение расходов бюджета над его доходами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2035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2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бюджета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превышение доходов бюджета над его расходами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89981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Бюджетная система Российской Федерации </a:t>
                      </a: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основанная на экономических отношениях и государственном устройстве Российской Федерации, регулируемая законодательством Российской Федерации совокупность федерального бюджета, бюджетов субъектов Российской Федерации, местных бюджетов и бюджетов государственных внебюджетных фондов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49540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87346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обязательства, возникающие из государственных заимствований, гарантий по обязательствам третьих лиц, другие обязательства в соответствии с видами долговых обязательств, установленными Бюджетным Кодексом РФ, принятые на себя Российской Федерацией или субъектом Российской Федерации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  <a:tr h="89981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-RU" sz="12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программа Родниковского муниципального района</a:t>
                      </a:r>
                      <a:endParaRPr lang="ru-RU" sz="1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 «Родниковский муниципальный район»</a:t>
                      </a:r>
                    </a:p>
                  </a:txBody>
                  <a:tcPr marL="68580" marR="68580" marT="34290" marB="3429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6858000" cy="13716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«Социальная поддержка граждан Родниковского муниципального района» </a:t>
            </a: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- 1,9 млн.руб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810000"/>
          <a:ext cx="8305800" cy="1723187"/>
        </p:xfrm>
        <a:graphic>
          <a:graphicData uri="http://schemas.openxmlformats.org/drawingml/2006/table">
            <a:tbl>
              <a:tblPr/>
              <a:tblGrid>
                <a:gridCol w="5590443">
                  <a:extLst>
                    <a:ext uri="{9D8B030D-6E8A-4147-A177-3AD203B41FA5}"/>
                  </a:extLst>
                </a:gridCol>
                <a:gridCol w="2715357">
                  <a:extLst>
                    <a:ext uri="{9D8B030D-6E8A-4147-A177-3AD203B41FA5}"/>
                  </a:extLst>
                </a:gridCol>
              </a:tblGrid>
              <a:tr h="233793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структурного элемента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 </a:t>
                      </a:r>
                    </a:p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21999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Забота и поддержка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5200">
                <a:tc>
                  <a:txBody>
                    <a:bodyPr/>
                    <a:lstStyle/>
                    <a:p>
                      <a:pPr marL="46038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 Кадры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8509">
            <a:off x="6365438" y="1377294"/>
            <a:ext cx="2362200" cy="182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BalakirevaNG\Downloads\pokupat-po-receptu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219200"/>
            <a:ext cx="2339314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02683">
            <a:off x="565046" y="1359743"/>
            <a:ext cx="2362200" cy="2067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BalakirevaNG\Downloads\indemnisation-préjudice-detablissement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2775" y="866775"/>
            <a:ext cx="5991225" cy="599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57200" y="762000"/>
            <a:ext cx="8382000" cy="402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eaLnBrk="0" hangingPunct="0"/>
            <a:endParaRPr lang="ru-RU" sz="155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проект «Забота и поддержка» объем расходов  - 1,2 млн. руб.:</a:t>
            </a:r>
          </a:p>
          <a:p>
            <a:pPr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оказание адресной материальной помощи гражданам, оказавшимся в трудной жизненной ситуации – 33,5  тыс. руб.;</a:t>
            </a:r>
          </a:p>
          <a:p>
            <a:pPr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выплаты гражданам, имеющим звание «Почетный гражданин Родниковского района» - 965,6 тыс. руб.;</a:t>
            </a:r>
          </a:p>
          <a:p>
            <a:pPr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обеспечение граждан, проживающих на территории муниципального образования «Родниковский муниципальный район», льготными лекарственными препаратами – 220,0 тыс. руб.</a:t>
            </a:r>
          </a:p>
          <a:p>
            <a:pPr lvl="0" indent="449263" algn="just" eaLnBrk="0" hangingPunct="0"/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выплаты 11 участникам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ведомственного проекта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"Кадры" потрачено 0,7 млн. руб. бюджетных средств,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том числе:</a:t>
            </a:r>
          </a:p>
          <a:p>
            <a:pPr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единовременную денежную выплату (подъемные) специалистам направлено 325,5 тыс. руб.;</a:t>
            </a:r>
          </a:p>
          <a:p>
            <a:pPr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ежемесячную доплату к заработной плате – 312,0  тыс. руб.;</a:t>
            </a:r>
          </a:p>
          <a:p>
            <a:pPr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денежную выплату специалистам, прибывшим из другой местности, при первичном трудоустройстве в учреждения социальной сферы – 56,0 тыс. руб.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/>
          </p:cNvSpPr>
          <p:nvPr>
            <p:ph type="title"/>
          </p:nvPr>
        </p:nvSpPr>
        <p:spPr>
          <a:xfrm>
            <a:off x="2057400" y="152400"/>
            <a:ext cx="4038600" cy="2362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Родниковского муниципального района» 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 86,5 млн.руб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800" y="3124200"/>
          <a:ext cx="8458200" cy="3406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7769"/>
                <a:gridCol w="1590431"/>
              </a:tblGrid>
              <a:tr h="848545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структурного элемента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бюджета (млн.руб.)</a:t>
                      </a:r>
                      <a:endParaRPr lang="ru-RU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08785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проект</a:t>
                      </a:r>
                      <a:r>
                        <a:rPr lang="ru-RU" sz="1600" b="0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«Культурная среда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60426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  <a:r>
                        <a:rPr lang="ru-RU" sz="1600" b="0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проект «Творческие люди»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61396">
                <a:tc>
                  <a:txBody>
                    <a:bodyPr/>
                    <a:lstStyle/>
                    <a:p>
                      <a:pPr marL="72000" algn="just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Ведомственный проект</a:t>
                      </a:r>
                      <a:r>
                        <a:rPr lang="ru-RU" sz="1600" b="0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kumimoji="0" lang="ru-RU" sz="1600" b="0" i="1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досуга и обеспечение услугами организаций культуры</a:t>
                      </a:r>
                      <a:r>
                        <a:rPr lang="ru-RU" sz="1600" b="0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44,6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89681">
                <a:tc>
                  <a:txBody>
                    <a:bodyPr/>
                    <a:lstStyle/>
                    <a:p>
                      <a:pPr marL="72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Ведомственный проект</a:t>
                      </a:r>
                      <a:r>
                        <a:rPr lang="ru-RU" sz="1600" b="0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1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библиотечного обслуживания населения, комплектование и обеспечение сохранности книжных фондов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22,3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61396">
                <a:tc>
                  <a:txBody>
                    <a:bodyPr/>
                    <a:lstStyle/>
                    <a:p>
                      <a:pPr marL="72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Ведомственный проект</a:t>
                      </a:r>
                      <a:r>
                        <a:rPr lang="ru-RU" sz="1600" b="0" i="1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 в сфере культуры и искусства»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00316">
                <a:tc>
                  <a:txBody>
                    <a:bodyPr/>
                    <a:lstStyle/>
                    <a:p>
                      <a:pPr marL="72000" algn="l" fontAlgn="ctr"/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6682">
            <a:off x="357565" y="248888"/>
            <a:ext cx="148760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61982">
            <a:off x="5949510" y="634004"/>
            <a:ext cx="2942601" cy="218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28600" y="304800"/>
            <a:ext cx="8686800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hangingPunct="0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Муниципальный проект «Культурная среда»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расходы составили 3,6 млн. руб.  (средства областного бюджета – 3,3 млн. руб.) проведен ремонт зрительного зала и фойе Малышевского  СДК.</a:t>
            </a:r>
          </a:p>
          <a:p>
            <a:pPr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Муниципальный проект «Творческие люди»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средства в сумме 65,1 тыс. руб.направлены на  государственную поддержку лучших работников сельских учреждений культуры.</a:t>
            </a:r>
          </a:p>
          <a:p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проект «Организация досуга и обеспечение услугами организаций культуры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расходы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осуществлялись за счет средств областного бюджета, районного бюджета и бюджетов городского и сельских поселений, на капитальный ремонт, ремонт учреждений культуры в рамках реализации проекта направлено 2,2 млн.руб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.(), на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обеспечение развития и укрепления материально-технической базы домов культуры в населенных пунктах с числом жителей до 50 тысяч человек потрачено 2,8 млн. руб. (выполнен ремонт фойе и зрительного зала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Острецовского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СДК), на реализацию наказов избирателей депутатам Ивановской областной Думы расходы сложились - 1,2 млн. руб. (средства областного бюджета 1,1 млн. руб.) приобретено оборудования для проведения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Парской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ярморки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 обновили материально-техническую базу Дома ремёсел «Берёзка».</a:t>
            </a:r>
          </a:p>
          <a:p>
            <a:pPr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hangingPunct="0"/>
            <a:endParaRPr lang="ru-RU" dirty="0"/>
          </a:p>
        </p:txBody>
      </p:sp>
      <p:sp>
        <p:nvSpPr>
          <p:cNvPr id="15362" name="AutoShape 2" descr="https://pbs.twimg.com/media/DqGCm6qWkAAYcX4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1" y="4885215"/>
            <a:ext cx="2514599" cy="182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5105400"/>
            <a:ext cx="2133600" cy="160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4953000"/>
            <a:ext cx="2232150" cy="172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5181600"/>
            <a:ext cx="1847850" cy="147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304801"/>
            <a:ext cx="8763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endParaRPr lang="ru-RU" sz="1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проект «Организация библиотечного обслуживания населения, комплектование и обеспечение сохранности книжных фондов»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расходы составили 22,3 млн. руб., из них на капитальный ремонт, ремонт учреждений культуры – 331,6 тыс. руб. (заменены оконные блоки в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Постнинской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 Малышевской сельских библиотеках, частично выполнен ремонт кровли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Тайманихской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сельской библиотеки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мероприятия в части комплектования книжных фондов библиотек – 124,1 тыс. руб. (средства областного бюджета 117,9 тыс. руб.).</a:t>
            </a:r>
          </a:p>
          <a:p>
            <a:pPr algn="just"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 hangingPunct="0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проект «Дополнительное образование детей в сфере культуры и искусства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расходы составили 16,0 млн. руб., из них расходы, связанные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выполнением капитального ремонта – 2,0 млн.руб.</a:t>
            </a: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276600"/>
            <a:ext cx="2552700" cy="324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895600"/>
            <a:ext cx="3785574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914401"/>
            <a:ext cx="861060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457200" algn="just">
              <a:lnSpc>
                <a:spcPct val="115000"/>
              </a:lnSpc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2023 году при реализации муниципальных программ «Развитие образования Родниковского муниципального района» и «Развитие культуры Родниковского муниципального района» была продолжена реализация майских Указов Президента Российской Федерации, направленные на поэтапное повышение заработной платы педагогическим работникам  детских садов, школ, учреждений дополнительного образования  и специалистам учреждений культуры. </a:t>
            </a:r>
          </a:p>
          <a:p>
            <a:pPr marL="108000" lvl="0" indent="457200" algn="just">
              <a:lnSpc>
                <a:spcPct val="115000"/>
              </a:lnSpc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заработной платы педагогическим работникам  детских садов, школ осуществлялось из средств субвенции областного бюджета, выделяемой бюджету Родниковского муниципального района на финансовое обеспечение государственных гарантий реализации прав на получение общедоступного и бесплатного дошкольного образования начального общего, основного общего, среднего общего образования в муниципальных образовательных организациях, обеспечение дополнительного образования в муниципальных общеобразовательных организациях, включая расходы на оплату труда, приобретение учебников и учебных пособий, средств обучения, игр и игрушек. </a:t>
            </a:r>
          </a:p>
          <a:p>
            <a:pPr marL="108000" lvl="0" indent="457200" algn="just">
              <a:lnSpc>
                <a:spcPct val="115000"/>
              </a:lnSpc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повышение заработной платы педагогическим работникам учреждений дополнительного образования  и специалистам учреждений культуры было направлено 29,6 млн. руб. (2022 - 23,7), из нее за счет средств  областного бюджета 27,0 (2022 - 21,9) млн. руб. и средств местного бюджета – 2,6 (2022 - 1,8) млн. руб.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610600" cy="14478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 реализации Майских указов Президента Российской Федерации по повышению заработной платы отдельным категориям работников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398" y="990600"/>
          <a:ext cx="8800201" cy="5519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245">
                  <a:extLst>
                    <a:ext uri="{9D8B030D-6E8A-4147-A177-3AD203B41FA5}"/>
                  </a:extLst>
                </a:gridCol>
                <a:gridCol w="642663"/>
                <a:gridCol w="642663"/>
                <a:gridCol w="642663"/>
                <a:gridCol w="642663"/>
                <a:gridCol w="642663">
                  <a:extLst>
                    <a:ext uri="{9D8B030D-6E8A-4147-A177-3AD203B41FA5}"/>
                  </a:extLst>
                </a:gridCol>
                <a:gridCol w="642663"/>
                <a:gridCol w="642663"/>
                <a:gridCol w="642663"/>
                <a:gridCol w="642663"/>
                <a:gridCol w="642663"/>
                <a:gridCol w="642663"/>
                <a:gridCol w="642663"/>
              </a:tblGrid>
              <a:tr h="497521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Категории</a:t>
                      </a:r>
                      <a:r>
                        <a:rPr lang="ru-RU" sz="1200" b="0" i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работников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 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80843">
                <a:tc>
                  <a:txBody>
                    <a:bodyPr/>
                    <a:lstStyle/>
                    <a:p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</a:t>
                      </a:r>
                      <a:r>
                        <a:rPr lang="ru-RU" sz="1100" b="0" i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9 214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14 793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18 092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18 243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18 407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18 917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19 914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21 398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ru-RU" sz="1200" b="0" i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25 702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26 741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30 569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40621">
                <a:tc gridSpan="9">
                  <a:txBody>
                    <a:bodyPr/>
                    <a:lstStyle/>
                    <a:p>
                      <a:pPr algn="ctr"/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19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14 342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17 820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18 408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18 443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20 018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19 810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20 618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22 050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24 717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27 418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29 282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33 188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>
                  <a:txBody>
                    <a:bodyPr/>
                    <a:lstStyle/>
                    <a:p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Учителя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14 798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18 280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18 362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19 058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20 705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20 541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21 199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22 519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25 194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29 212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32 181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35 702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619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200" b="0" i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586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14 011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16 630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18 323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18 093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20 599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22 292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23 506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26 261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30 086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29 300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34 214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  <a:tr h="353767">
                <a:tc gridSpan="9">
                  <a:txBody>
                    <a:bodyPr/>
                    <a:lstStyle/>
                    <a:p>
                      <a:pPr algn="ctr"/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585627">
                <a:tc>
                  <a:txBody>
                    <a:bodyPr/>
                    <a:lstStyle/>
                    <a:p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культуры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7 345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9 003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13 354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11 930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11 673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16 274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20 693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22 566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23 728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23 986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26 017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30 510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/>
                </a:extLst>
              </a:tr>
              <a:tr h="752949">
                <a:tc>
                  <a:txBody>
                    <a:bodyPr/>
                    <a:lstStyle/>
                    <a:p>
                      <a:r>
                        <a:rPr lang="ru-RU" sz="11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по району</a:t>
                      </a:r>
                      <a:endParaRPr lang="ru-RU" sz="11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13 338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15 293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16 174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en-US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15 945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17 412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19 669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22 032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25 640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27 794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30 903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35 826</a:t>
                      </a:r>
                      <a:endParaRPr lang="ru-RU" sz="1200" b="0" i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914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Родниковского муниципального района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 25,5 млн. руб.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81000" y="1050398"/>
          <a:ext cx="8534400" cy="34402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6199"/>
                <a:gridCol w="1698201"/>
              </a:tblGrid>
              <a:tr h="1007002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структурного элемента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бюджета (млн.руб.)</a:t>
                      </a:r>
                      <a:endParaRPr lang="ru-RU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422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«Обеспечение доступа к спортивным объектам»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25,1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422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«Развитие спорта высших достижений»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0,4</a:t>
                      </a: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15442"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Clr>
                          <a:schemeClr val="accent3"/>
                        </a:buClr>
                        <a:defRPr/>
                      </a:pPr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42255">
                <a:tc>
                  <a:txBody>
                    <a:bodyPr/>
                    <a:lstStyle/>
                    <a:p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91088"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Clr>
                          <a:schemeClr val="accent3"/>
                        </a:buClr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и проведение массовых спортивных мероприятий 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0" dirty="0">
                        <a:solidFill>
                          <a:srgbClr val="FFFF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3314" name="Picture 2" descr="C:\Users\BalakirevaNG\Downloads\6VGE6Ret8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4419600"/>
            <a:ext cx="2590800" cy="172652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3316" name="Picture 4" descr="C:\Users\BalakirevaNG\Downloads\DSC_00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876800"/>
            <a:ext cx="2743200" cy="1828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3886200"/>
            <a:ext cx="2914650" cy="179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458200" cy="2743200"/>
          </a:xfrm>
        </p:spPr>
        <p:txBody>
          <a:bodyPr>
            <a:normAutofit/>
          </a:bodyPr>
          <a:lstStyle/>
          <a:p>
            <a:pPr indent="457200" algn="just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на мероприятия ведомственного проект «Обеспечение доступа к спортивным объектам»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составили 25,1 млн. руб. и направлены на обеспечение деятельности стадиона «Труд» – 8,5 млн. руб., стадиона в с. Пригородное – 1,1 млн. руб., физкультурно-оздоровительного комплекса «Родники – Арена» 15,4 млн. руб. (средства районного бюджета – 8,9 млн. руб., бюджета Родниковского городского поселения – 6,5 млн. руб.),  на проверку достоверности сметного расчета капитального ремонта стадиона «Труд» - 113,1 тыс. руб. </a:t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проект «Развитие спорта высших достижений»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на поддержку спортивных команд, участвующих в Чемпионатах Ивановской области направлено 390,0 тыс. руб.</a:t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352800"/>
            <a:ext cx="5205413" cy="286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4267200"/>
            <a:ext cx="3548514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2400" y="3352799"/>
          <a:ext cx="8839200" cy="253365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288463">
                  <a:extLst>
                    <a:ext uri="{9D8B030D-6E8A-4147-A177-3AD203B41FA5}"/>
                  </a:extLst>
                </a:gridCol>
                <a:gridCol w="1550737">
                  <a:extLst>
                    <a:ext uri="{9D8B030D-6E8A-4147-A177-3AD203B41FA5}"/>
                  </a:extLst>
                </a:gridCol>
              </a:tblGrid>
              <a:tr h="799057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структурного элемента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бюджета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40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(млн. руб.)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/>
                </a:extLst>
              </a:tr>
              <a:tr h="381001">
                <a:tc>
                  <a:txBody>
                    <a:bodyPr/>
                    <a:lstStyle/>
                    <a:p>
                      <a:pPr marL="108000" rtl="0"/>
                      <a:r>
                        <a:rPr lang="ru-RU" sz="1600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Модернизация объектов коммунальной инфраструктуры</a:t>
                      </a:r>
                      <a:endParaRPr lang="ru-RU" sz="1600" i="1" kern="1200" dirty="0" smtClean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/>
                </a:extLst>
              </a:tr>
              <a:tr h="579943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u="none" strike="noStrike" dirty="0" smtClean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газификации</a:t>
                      </a:r>
                    </a:p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7521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Комплексное </a:t>
                      </a:r>
                      <a:r>
                        <a:rPr lang="ru-RU" sz="1600" kern="120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сельских территорий</a:t>
                      </a:r>
                      <a:endParaRPr lang="ru-RU" sz="1600" u="none" strike="noStrike" dirty="0" smtClean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8000" algn="just" fontAlgn="ctr"/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671638"/>
            <a:ext cx="2249127" cy="145256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81922" name="Rectangle 2"/>
          <p:cNvSpPr>
            <a:spLocks noGrp="1"/>
          </p:cNvSpPr>
          <p:nvPr>
            <p:ph type="title"/>
          </p:nvPr>
        </p:nvSpPr>
        <p:spPr>
          <a:xfrm>
            <a:off x="4267200" y="609600"/>
            <a:ext cx="4625974" cy="28194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27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«Обеспечение услугами жилищно-коммунального хозяйства населения Родниковского муниципального района»  –      70,0 млн.руб. </a:t>
            </a:r>
            <a:r>
              <a:rPr lang="ru-RU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endParaRPr lang="ru-RU" sz="14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52400"/>
            <a:ext cx="2361127" cy="1676400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26523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</a:pPr>
            <a:r>
              <a:rPr lang="ru-RU" sz="32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итоги реализации бюджетной политики Родниковского муниципального района за 2023 год</a:t>
            </a:r>
            <a:endParaRPr lang="ru-RU" sz="32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2362200" cy="13715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муниципального долга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" y="3276600"/>
            <a:ext cx="2438400" cy="13716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Своевременное и полное исполнение обязательств районного бюджета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" y="4953000"/>
            <a:ext cx="2438400" cy="1676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дефицита на уровне, не превышающем 10% от объема доходов районного бюджета без учета безвозмездных поступлений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8200" y="16764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 по состоянию на 01.01.2024 отсутствует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8200" y="51054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 - фактические доходы ниже произведенных расходов  на 23,2 млн. руб.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3352800"/>
            <a:ext cx="4267200" cy="1295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социально-значимые и первоочередные обязательства,  </a:t>
            </a:r>
          </a:p>
          <a:p>
            <a:pPr lvl="0" algn="ct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предусмотренные в бюджете, в 2023 году были обеспечены финансированием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3048000" y="20574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3048000" y="37338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3048000" y="5486400"/>
            <a:ext cx="1447800" cy="484632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Users\BalakirevaNG\Downloads\1680949445_kartinki-pibig-info-p-gazifikatsiya-kartinki-dlya-prezentatsii-a-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191000"/>
            <a:ext cx="29337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04800" y="533400"/>
            <a:ext cx="8534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проект «Модернизация объектов коммунальной инфраструктуры»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бюджетные  средства  направлены на организацию водоснабжения населения 164,7 тыс. руб. (100 тыс. руб. средства областного бюджета)  (ремонт общественных колодцев),  модернизацию объектов коммунальной инфраструктуры  в сумме 6,0 млн. руб. (средства областного бюджета 5,7 млн. руб.) приобретено оборудование для модернизации котельной в с.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Парское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Общие расходы на реализацию ведомственного проекта сложились в сумме 6,2 млн. руб. (средства областного бюджета – 5,7 млн. руб.).</a:t>
            </a:r>
          </a:p>
          <a:p>
            <a:pPr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 hangingPunct="0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реализацию ведомственного проекта «Развитие газификации»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Завершено строительство  распределительного  газопровода для газификации улиц с. Каминский,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Цепочкино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Иваниха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Горкино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Тушиха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Тезинка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с. Кощеево потрачено 46,2 млн. руб. (средства областного бюджета – 42,9 млн. руб.)., работы по газификации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Скрылово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Юдинка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 с.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Острецово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будут закончены в 2024 году.</a:t>
            </a:r>
          </a:p>
          <a:p>
            <a:pPr hangingPunct="0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https://i.mycdn.me/i?r=AyH4iRPQ2q0otWIFepML2LxRkMm4YjH1axw0HvkdVxahQ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s://i.mycdn.me/i?r=AyH4iRPQ2q0otWIFepML2LxRtQU8CoPzCHQ-9znLmRKP8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https://rodniki-37.ru/upload/iblock/cec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rodniki-37.ru/upload/iblock/cec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4191000"/>
            <a:ext cx="3509963" cy="248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BalakirevaNG\Downloads\Komplexnoe_razvitie_sel_skih_territori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886200"/>
            <a:ext cx="7315200" cy="2770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81000" y="1028343"/>
            <a:ext cx="838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проект  «Комплексное развитие сельских территорий»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разработана  проектно - сметная документация на строительство водопроводных сетей  д.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Никульское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с.Острецово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 д.Хмельники (12,1 млн. руб., в т.ч. средства областного бюджета – 2,6 млн. руб.), 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Никульского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СДК (3,5 млн. руб.), плоскостных  спортивных сооружений  в с.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Филисово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Постнинский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с. Каминский  (1,3 млн. руб.), на проведение капитального ремонта филиала МКДОУ детский сад вида №12 «Звездочка» - детский сад «Зоренька», с.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Никульское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(0,7  млн. руб.).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2400" y="3352799"/>
          <a:ext cx="8839200" cy="294675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288463">
                  <a:extLst>
                    <a:ext uri="{9D8B030D-6E8A-4147-A177-3AD203B41FA5}"/>
                  </a:extLst>
                </a:gridCol>
                <a:gridCol w="1550737">
                  <a:extLst>
                    <a:ext uri="{9D8B030D-6E8A-4147-A177-3AD203B41FA5}"/>
                  </a:extLst>
                </a:gridCol>
              </a:tblGrid>
              <a:tr h="799057">
                <a:tc>
                  <a:txBody>
                    <a:bodyPr/>
                    <a:lstStyle/>
                    <a:p>
                      <a:pPr marL="46038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структурного элемента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бюджета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3260C"/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lang="ru-RU" sz="1400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(млн. руб.)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/>
                </a:extLst>
              </a:tr>
              <a:tr h="381001">
                <a:tc>
                  <a:txBody>
                    <a:bodyPr/>
                    <a:lstStyle/>
                    <a:p>
                      <a:pPr marL="108000" rtl="0"/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Муниципальный проект  «Обеспечение  устойчивого сокращения  непригодного  для проживания жилищного фонда»</a:t>
                      </a:r>
                      <a:endParaRPr lang="ru-RU" sz="1600" b="0" i="1" kern="1200" dirty="0" smtClean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/>
                </a:extLst>
              </a:tr>
              <a:tr h="579943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u="none" strike="noStrike" dirty="0" smtClean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 проект «Содержание  муниципального жилищного фонда»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7521">
                <a:tc>
                  <a:txBody>
                    <a:bodyPr/>
                    <a:lstStyle/>
                    <a:p>
                      <a:pPr marL="10800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 «Предоставление жилых помещений  для детей-сирот и детей, оставшихся  без попечения  родителей»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/>
                </a:extLst>
              </a:tr>
              <a:tr h="427521">
                <a:tc>
                  <a:txBody>
                    <a:bodyPr/>
                    <a:lstStyle/>
                    <a:p>
                      <a:pPr marL="108000" algn="just" fontAlgn="ctr"/>
                      <a:r>
                        <a:rPr kumimoji="0" lang="ru-RU" sz="1600" b="0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«Развитие градостроительной деятельности»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1922" name="Rectangle 2"/>
          <p:cNvSpPr>
            <a:spLocks noGrp="1"/>
          </p:cNvSpPr>
          <p:nvPr>
            <p:ph type="title"/>
          </p:nvPr>
        </p:nvSpPr>
        <p:spPr>
          <a:xfrm>
            <a:off x="4267200" y="609600"/>
            <a:ext cx="4625974" cy="28194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27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«Обеспечение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доступным и комфортным жильем</a:t>
            </a:r>
            <a:r>
              <a:rPr lang="ru-RU" sz="2000" b="1" dirty="0" smtClean="0"/>
              <a:t> </a:t>
            </a:r>
            <a:r>
              <a:rPr lang="ru-RU" sz="2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населения Родниковского муниципального района»  –    112,4 млн.руб. </a:t>
            </a:r>
            <a:r>
              <a:rPr lang="ru-RU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/>
            </a:r>
            <a:br>
              <a:rPr lang="ru-RU" sz="31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endParaRPr lang="ru-RU" sz="14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838200"/>
            <a:ext cx="3813528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704088"/>
            <a:ext cx="8305800" cy="188671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Муниципальный проект  «Обеспечение  устойчивого сокращения  непригодного  для проживания жилищного фонда»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средства направлены  на организацию строительства жилого дома по адресу  г. Родники,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Шагова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д. 21, в целях переселения граждан из жилого фонда признанного аварийным, в сумме 100,2 млн. руб. (за счет средств, поступивших от публично-правовой компании «Фонд развития территорий», областного бюджета и  бюджета Родниковского городского поселения)</a:t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895600"/>
            <a:ext cx="403518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1910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2667000"/>
            <a:ext cx="2224087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8382000" cy="5791200"/>
          </a:xfrm>
        </p:spPr>
        <p:txBody>
          <a:bodyPr>
            <a:normAutofit/>
          </a:bodyPr>
          <a:lstStyle/>
          <a:p>
            <a:pPr hangingPunct="0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Ведомственный  проект «Содержание  муниципального жилищного фонда»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hangingPunct="0"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производились по следующим направлениям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hangingPunct="0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ремонт муниципального жилья – 1,2 млн. руб. (бюджет городского поселения  – 0,7 млн. руб.);</a:t>
            </a:r>
          </a:p>
          <a:p>
            <a:pPr algn="just" hangingPunct="0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 содержание  муниципальных  жилых помещений  и коммунальных  услуг до заселения – 2,1 млн. руб. (бюджет  городского поселения  - 1,2 млн. руб.);</a:t>
            </a:r>
          </a:p>
          <a:p>
            <a:pPr algn="just" hangingPunct="0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выполнение работ по текущему ремонту общего имущества многоквартирного дома – 1,4 млн. руб. (бюджет  городского поселения);</a:t>
            </a:r>
          </a:p>
          <a:p>
            <a:pPr algn="just" hangingPunct="0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оплата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взносов  региональному  оператору на капитальный ремонт общего  имущества в многоквартирных домах – 2,1 млн. руб. (бюджет  городского поселения  -1,4 млн. руб.);</a:t>
            </a:r>
          </a:p>
          <a:p>
            <a:pPr hangingPunct="0">
              <a:buNone/>
            </a:pPr>
            <a:endParaRPr lang="ru-RU" sz="1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hangingPunct="0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реализацию  ведомственного проекта  «Предоставление жилых помещений  для детей-сирот и детей, оставшихся  без попечения  родителей»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направлены средства областного бюджета  в сумме 3,3 млн. руб. на приобретение 4 квартир. </a:t>
            </a:r>
          </a:p>
          <a:p>
            <a:pPr hangingPunct="0"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 hangingPunct="0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мероприятия ведомственного проекта «Развитие градостроительной деятельности»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направлено 1,5 млн. руб. бюджетных средств, в том числе за счет областного бюджета 1,4 млн. руб. на подготовку проектов внесения изменений в документы территориального планирования, правила землепользования и застройки сельских поселений.</a:t>
            </a:r>
          </a:p>
          <a:p>
            <a:pPr hangingPunct="0">
              <a:spcBef>
                <a:spcPts val="0"/>
              </a:spcBef>
              <a:buFontTx/>
              <a:buChar char="-"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8115328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транспортной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инфраструктуры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4"/>
          <p:cNvGrpSpPr/>
          <p:nvPr/>
        </p:nvGrpSpPr>
        <p:grpSpPr>
          <a:xfrm>
            <a:off x="1214414" y="1600200"/>
            <a:ext cx="3214710" cy="4800600"/>
            <a:chOff x="2276740" y="0"/>
            <a:chExt cx="2208381" cy="5373216"/>
          </a:xfrm>
          <a:solidFill>
            <a:schemeClr val="accent3">
              <a:lumMod val="75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276740" y="0"/>
              <a:ext cx="2208381" cy="5373216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2339837" y="2279546"/>
              <a:ext cx="2082188" cy="20190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4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600" b="1" u="none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600" b="1" u="non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Развитие сети автомобильных дорог общего пользования, расположенных в границах Родниковского муниципального </a:t>
              </a:r>
              <a:r>
                <a:rPr lang="ru-RU" sz="1600" b="1" u="non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района</a:t>
              </a: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23,9 млн. руб.</a:t>
              </a:r>
              <a:endParaRPr lang="ru-RU" sz="1600" b="1" u="none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8"/>
          <p:cNvGrpSpPr/>
          <p:nvPr/>
        </p:nvGrpSpPr>
        <p:grpSpPr>
          <a:xfrm>
            <a:off x="4876798" y="1600200"/>
            <a:ext cx="3071834" cy="4724400"/>
            <a:chOff x="6985415" y="173330"/>
            <a:chExt cx="2029323" cy="5373216"/>
          </a:xfrm>
          <a:solidFill>
            <a:schemeClr val="accent3">
              <a:lumMod val="75000"/>
            </a:schemeClr>
          </a:solid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6985415" y="173330"/>
              <a:ext cx="2029323" cy="5373216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7086095" y="2859938"/>
              <a:ext cx="1928244" cy="217046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600" b="1" u="none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600" b="1" u="none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600" b="1" u="non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Организация</a:t>
              </a:r>
              <a:endParaRPr lang="ru-RU" sz="1600" b="1" u="none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600" b="1" u="non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транспортного обслуживания </a:t>
              </a: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</a:t>
              </a:r>
              <a:r>
                <a:rPr lang="ru-RU" sz="1600" b="1" u="non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аселения</a:t>
              </a: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600" b="1" u="non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15,1 млн. руб.</a:t>
              </a: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600" b="1" u="none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600" b="1" u="none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6223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600" b="1" u="none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42" name="Picture 2" descr="Ремонт дорог картинки для презентации - 97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143116"/>
            <a:ext cx="2143140" cy="1785951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44" name="Picture 4" descr="https://avatars.mds.yandex.net/i?id=dab41810637c848e1ec5c844d6f05d2cd7e737bc-9598980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209800"/>
            <a:ext cx="2286016" cy="164307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8" name="Овал 17"/>
          <p:cNvSpPr/>
          <p:nvPr/>
        </p:nvSpPr>
        <p:spPr>
          <a:xfrm>
            <a:off x="5786446" y="3286124"/>
            <a:ext cx="71438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torage.myseldon.com/news-pict-a6/A6DAF7579BA2B61CAA4A37F537ACA97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114665" y="4167192"/>
            <a:ext cx="3129742" cy="2165465"/>
          </a:xfrm>
          <a:prstGeom prst="rect">
            <a:avLst/>
          </a:prstGeom>
          <a:noFill/>
        </p:spPr>
      </p:pic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357158" y="357166"/>
            <a:ext cx="8429684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/>
            <a:r>
              <a:rPr lang="ru-RU" sz="1500" b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Ведомственный проект «Развитие сети автомобильных дорог общего пользования, расположенных в границах населенных пунктов сельских поселений и вне границ населенных пунктов в границах муниципального района, повышение безопасности дорожного движения</a:t>
            </a:r>
            <a:r>
              <a:rPr lang="ru-RU" sz="1500" b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500" u="none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15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ведомственного проекта осуществляется за счет средств муниципального дорожного фонда муниципального образования «Родниковский муниципальный  район» </a:t>
            </a:r>
            <a:r>
              <a:rPr lang="ru-RU" sz="15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поступления сложились в сумме 25,4 млн. </a:t>
            </a:r>
            <a:r>
              <a:rPr lang="ru-RU" sz="15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руб.  </a:t>
            </a:r>
          </a:p>
          <a:p>
            <a:pPr indent="457200"/>
            <a:r>
              <a:rPr lang="ru-RU" sz="15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 </a:t>
            </a:r>
            <a:r>
              <a:rPr lang="ru-RU" sz="15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направлены </a:t>
            </a:r>
            <a:r>
              <a:rPr lang="ru-RU" sz="15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следующие </a:t>
            </a:r>
            <a:r>
              <a:rPr lang="ru-RU" sz="15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мероприятия:</a:t>
            </a:r>
          </a:p>
          <a:p>
            <a:pPr indent="457200" algn="just"/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 ремонт автомобильных дорог общего пользования местного значения  с. </a:t>
            </a:r>
            <a:r>
              <a:rPr lang="ru-RU" sz="15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Болотново</a:t>
            </a:r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ул. Солнечная, с. </a:t>
            </a:r>
            <a:r>
              <a:rPr lang="ru-RU" sz="15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Острецово</a:t>
            </a:r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ул. Молодежная, с. </a:t>
            </a:r>
            <a:r>
              <a:rPr lang="ru-RU" sz="15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Филисово</a:t>
            </a:r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ул. Школьная на 17,7 млн. руб. (средства  областного бюджета  - 15,0 млн. руб</a:t>
            </a:r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.).</a:t>
            </a:r>
          </a:p>
          <a:p>
            <a:pPr indent="457200" algn="just"/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Предоставлены  </a:t>
            </a:r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 бюджетам поселений на содержание  автомобильных  дорог  местного  значения  в соответствии  с заключенными  соглашениями  - 6,1 млн. </a:t>
            </a:r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indent="457200" algn="just"/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Оформлена  </a:t>
            </a:r>
            <a:r>
              <a:rPr lang="ru-RU" sz="1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собственность  на автомобильные  дороги – 37,4 тыс. руб. и внесены изменения в проекты организации дорожного движения – 5,0 тыс. руб.</a:t>
            </a:r>
            <a:endParaRPr lang="ru-RU" sz="15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6" descr="https://sun9-41.userapi.com/impg/sbqK_lQCY2Hihs8SkUR-7UJ9v95Ba3lMAcUBoQ/aoda89FVMR0.jpg?size=1400x980&amp;quality=95&amp;sign=756623d4ec45e058f21346f743ed0f8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14800"/>
            <a:ext cx="2857521" cy="2000264"/>
          </a:xfrm>
          <a:prstGeom prst="rect">
            <a:avLst/>
          </a:prstGeom>
          <a:noFill/>
        </p:spPr>
      </p:pic>
      <p:pic>
        <p:nvPicPr>
          <p:cNvPr id="9224" name="Picture 8" descr="https://avatars.dzeninfra.ru/get-zen_doc/1567507/pub_5ec2a94ded526f6abcb9a2a3_5ec2a980a0033d1da2fb34ce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1394" y="4786322"/>
            <a:ext cx="2982606" cy="17478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2857496"/>
            <a:ext cx="4429156" cy="2628904"/>
          </a:xfrm>
          <a:solidFill>
            <a:schemeClr val="accent3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Ведомственный проект «Охрана окружающей среды»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в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организации деятельности по сбору (в том числе раздельному сбору) и транспортированию твердых коммунальных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отходов направлено 1,1 млн. руб. бюджетных средств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gas-kvas.com/uploads/posts/2023-02/1676536340_gas-kvas-com-p-pererabotka-musora-detskie-risunki-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133600"/>
            <a:ext cx="4357825" cy="290666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04800" y="304800"/>
            <a:ext cx="869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Охрана </a:t>
            </a:r>
            <a:r>
              <a:rPr lang="ru-RU" sz="2800" b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земель и окружающей </a:t>
            </a:r>
            <a:r>
              <a:rPr lang="ru-RU" sz="2800" b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среды»</a:t>
            </a:r>
            <a:endParaRPr lang="ru-RU" b="1" u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" y="762000"/>
            <a:ext cx="89281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«Экономическое развитие и инновационная экономика»</a:t>
            </a:r>
            <a:endParaRPr lang="ru-RU" sz="2800" u="none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85720" y="1714488"/>
          <a:ext cx="864399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457200"/>
            <a:ext cx="8610600" cy="6172200"/>
          </a:xfrm>
        </p:spPr>
        <p:txBody>
          <a:bodyPr>
            <a:normAutofit fontScale="25000" lnSpcReduction="20000"/>
          </a:bodyPr>
          <a:lstStyle/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мероприятия ведомственного </a:t>
            </a:r>
            <a:r>
              <a:rPr lang="ru-RU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проекта  «Поддержка и развитие малого и среднего предпринимательства»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направлено 1,9 млн. руб., из них:</a:t>
            </a:r>
          </a:p>
          <a:p>
            <a:pPr algn="just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предоставлен  один грант  на финансовое обеспечение  затрат на реализацию проекта  в сумме 200 тыс. руб.;</a:t>
            </a:r>
          </a:p>
          <a:p>
            <a:pPr algn="just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предоставлена субсидия МРРПП «Фармация» на  возмещение части затрат, связанных с осуществлением деятельности  социально ориентированных объектов розничной торговли лекарственными товарами (социальная аптека) в сумме 200 тыс. руб.;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предоставлены субсидии на финансовое обеспечение (возмещение) затрат в связи с оплатой  первоначального взноса и лизинговых платежей  по договору финансовой аренды (лизинга), заключенному для приобретения транспортных средств и специализированной техники – 1,5 млн. руб.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 hangingPunct="0">
              <a:buNone/>
            </a:pPr>
            <a:r>
              <a:rPr lang="ru-RU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реализацию ведомственного проекта «Управление муниципальным имуществом, земельными ресурсами,  и градостроительная деятельность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расходы составили в сумме  4,1 млн.  руб. (средства областного бюджета – 28,8 тыс. руб.), из них: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 управление  и распоряжение  имуществом Родниковского муниципального района – 2,7 млн. руб.,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проведение  кадастровых  работ и межевание  земельных участков – 875,1 тыс. руб.      (средства областного бюджета – 28,8 тыс. руб.),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оценка  недвижимости, признание  прав и регулирование  отношений  по муниципальной  собственности  - 302,4 тыс. руб.,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проведение мероприятий  по изменению  документов территориального  планирования 99  тыс. руб. (средства бюджета Родниковского городского поселения),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организация содержания водопроводных сетей, признанных бесхозяйными 167,2 тыс. руб.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 hangingPunct="0">
              <a:buNone/>
            </a:pPr>
            <a:r>
              <a:rPr lang="ru-RU" sz="6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На реализацию ведомственного проекта «Повышение качества  и доступности предоставления  государственных и муниципальных услуг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 были направлены средства  в сумме 11,0 млн. руб. из них: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предоставление  государственных и муниципальных  услуг  Многофункциональным центром «Мои документы» - 9,5 млн. руб. (за счет  субсидии областного бюджета  2,4 млн.руб.),</a:t>
            </a:r>
          </a:p>
          <a:p>
            <a:pPr algn="just" hangingPunct="0">
              <a:buNone/>
            </a:pP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на приобретение  компьютеров, оргтехники, офисной техники и лицензионного программного обеспечения  израсходованы средства – 1,5 млн. руб.</a:t>
            </a:r>
          </a:p>
          <a:p>
            <a:pPr hangingPunct="0"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820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района  за 2023 год</a:t>
            </a:r>
            <a:endParaRPr lang="ru-RU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50426"/>
          <a:ext cx="8382000" cy="5238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1981200"/>
                <a:gridCol w="1066800"/>
                <a:gridCol w="1295400"/>
              </a:tblGrid>
              <a:tr h="602204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8170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Среднегодовая численность постоянного населения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 человек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29,997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29,941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93046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Коэффициент рождаемости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родившихся на 1000 чел. 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8,03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8,32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Общий коэффициент смертности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умерших на 1000 чел. </a:t>
                      </a:r>
                      <a:endParaRPr lang="ru-RU" sz="1400" b="1" i="0" kern="120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15,7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17,5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Коэффициент естественного прироста населения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1000 человек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-7,67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-9,18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8464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 на конец года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0,39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0,25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1873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Денежные доходы в расчете на душу населения в месяц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 </a:t>
                      </a: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470,83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18 626,87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27200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Количество семей, улучшивших жилищные условия с помощью мер государственной поддержки в сфере ипотечного жилищного кредитования</a:t>
                      </a:r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855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Индекс промышленного производства 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137,82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4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153,81</a:t>
                      </a:r>
                      <a:endParaRPr lang="ru-RU" sz="1400" spc="-4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17.userapi.com/impg/U8FEGCk4MV3-WXCvGO_EvebnfEi0dV-ZVPQRAA/320EHxfTqFM.jpg?size=1280x870&amp;quality=95&amp;sign=1c1fbb20cfbd294ba1620f612992aba1&amp;c_uniq_tag=69Bxa24r65XGBC8g7SHKiXyckH1mBf05b4AA6mbLT3o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0"/>
            <a:ext cx="4834792" cy="3286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81000"/>
            <a:ext cx="9156700" cy="114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u="none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Энергосбережение </a:t>
            </a:r>
            <a:r>
              <a:rPr lang="ru-RU" sz="2800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повышение энергетической эффективности</a:t>
            </a:r>
            <a:endParaRPr lang="ru-RU" sz="2800" u="none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3857620" y="1752600"/>
            <a:ext cx="507209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Бюджетные средства в сумме 450 тыс. руб. направлены на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реализацию мероприятий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ведомственного проекта «Энергосбережение и повышение энергетической эффективности»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а именно на оснащение современными приборами учета коммунальных ресурсов и устройствами регулирования потребления тепловой энергии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none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2400" b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направления деятельности органов местного самоуправления</a:t>
            </a:r>
          </a:p>
          <a:p>
            <a:pPr algn="ctr"/>
            <a:endParaRPr lang="ru-RU" sz="2400" b="1" u="none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1500172"/>
          <a:ext cx="8229599" cy="4988835"/>
        </p:xfrm>
        <a:graphic>
          <a:graphicData uri="http://schemas.openxmlformats.org/drawingml/2006/table">
            <a:tbl>
              <a:tblPr/>
              <a:tblGrid>
                <a:gridCol w="6741268"/>
                <a:gridCol w="1488331"/>
              </a:tblGrid>
              <a:tr h="3477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2000" b="1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Сумма </a:t>
                      </a:r>
                      <a:r>
                        <a:rPr lang="ru-RU" sz="2000" b="1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(млн.руб</a:t>
                      </a:r>
                      <a:r>
                        <a:rPr lang="ru-RU" sz="2000" b="1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lang="ru-RU" sz="2000" b="1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568">
                <a:tc>
                  <a:txBody>
                    <a:bodyPr/>
                    <a:lstStyle/>
                    <a:p>
                      <a:pPr indent="457200" algn="just" fontAlgn="t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18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Реализация отдельных полномочий органов местного самоуправления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18,9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35">
                <a:tc>
                  <a:txBody>
                    <a:bodyPr/>
                    <a:lstStyle/>
                    <a:p>
                      <a:pPr indent="457200" algn="just" fontAlgn="t"/>
                      <a:r>
                        <a:rPr kumimoji="0" lang="ru-RU" sz="18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деятельности органов местного самоуправления 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ru-RU" sz="16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75,1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568">
                <a:tc>
                  <a:txBody>
                    <a:bodyPr/>
                    <a:lstStyle/>
                    <a:p>
                      <a:pPr indent="457200" algn="just" fontAlgn="t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ru-RU" sz="18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функционирования муниципальных учреждений 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ru-RU" sz="16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81,6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568">
                <a:tc>
                  <a:txBody>
                    <a:bodyPr/>
                    <a:lstStyle/>
                    <a:p>
                      <a:pPr indent="457200" algn="just" fontAlgn="t"/>
                      <a:r>
                        <a:rPr kumimoji="0" lang="ru-RU" sz="18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Межбюджетные трансферты бюджетам сельских поселений 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ru-RU" sz="16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3,0 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568">
                <a:tc>
                  <a:txBody>
                    <a:bodyPr/>
                    <a:lstStyle/>
                    <a:p>
                      <a:pPr indent="457200" algn="just" fontAlgn="t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18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Реализация отдельных полномочий Российской Федерации и Ивановской области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ru-RU" sz="16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1,4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568">
                <a:tc>
                  <a:txBody>
                    <a:bodyPr/>
                    <a:lstStyle/>
                    <a:p>
                      <a:pPr indent="457200" algn="just" fontAlgn="t"/>
                      <a:r>
                        <a:rPr kumimoji="0" lang="ru-RU" sz="18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Управление резервными средствами и муниципальным долгом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ru-RU" sz="1600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0,15  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607">
                <a:tc>
                  <a:txBody>
                    <a:bodyPr/>
                    <a:lstStyle/>
                    <a:p>
                      <a:pPr indent="457200" algn="ctr" fontAlgn="t"/>
                      <a:r>
                        <a:rPr lang="ru-RU" sz="2000" b="0" i="0" u="none" strike="noStrike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b="0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ru-RU" sz="20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180,15</a:t>
                      </a:r>
                      <a:endParaRPr lang="ru-RU" sz="2000" b="1" i="0" u="none" strike="noStrike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53" marR="2653" marT="26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04800" y="304800"/>
            <a:ext cx="8534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 ассигнований резервного фонда администрации муниципального образования «Родниковский муниципальный район»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2023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209798"/>
            <a:ext cx="8458200" cy="128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резервного фонда местной администрации составили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150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оказание единовременной материальной помощи  членам семей погибших военнослужащих, принимавших участие в специальной военной операции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00806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Открытые государственные и муниципальные информационные ресурсы</a:t>
            </a:r>
          </a:p>
        </p:txBody>
      </p:sp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1403350" y="2060575"/>
            <a:ext cx="6400800" cy="347503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/</a:t>
            </a:r>
          </a:p>
        </p:txBody>
      </p:sp>
      <p:pic>
        <p:nvPicPr>
          <p:cNvPr id="83971" name="Picture 4" descr="header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268413"/>
            <a:ext cx="80645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1835150" y="2708275"/>
            <a:ext cx="4752975" cy="3667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i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Официальный сайт</a:t>
            </a:r>
            <a:r>
              <a:rPr lang="ru-RU" sz="1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</a:t>
            </a:r>
            <a:r>
              <a:rPr lang="ru-RU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www.rodniki-37.ru</a:t>
            </a:r>
          </a:p>
        </p:txBody>
      </p:sp>
      <p:pic>
        <p:nvPicPr>
          <p:cNvPr id="8397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213100"/>
            <a:ext cx="8280400" cy="1079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3974" name="Rectangle 13"/>
          <p:cNvSpPr>
            <a:spLocks noChangeArrowheads="1"/>
          </p:cNvSpPr>
          <p:nvPr/>
        </p:nvSpPr>
        <p:spPr bwMode="auto">
          <a:xfrm>
            <a:off x="2298700" y="4292600"/>
            <a:ext cx="1854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CC"/>
                </a:solidFill>
              </a:rPr>
              <a:t>www.bus.gov.ru</a:t>
            </a:r>
            <a:endParaRPr lang="ru-RU">
              <a:solidFill>
                <a:srgbClr val="0000CC"/>
              </a:solidFill>
            </a:endParaRPr>
          </a:p>
        </p:txBody>
      </p:sp>
      <p:pic>
        <p:nvPicPr>
          <p:cNvPr id="83975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084763"/>
            <a:ext cx="3744913" cy="90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3976" name="T:j_id__ctru9pc2:j_id__ctru4pc3" descr="http://www.budget.gov.ru/static/images/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4876800"/>
            <a:ext cx="44164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179388" y="908050"/>
            <a:ext cx="8964612" cy="2376488"/>
          </a:xfrm>
        </p:spPr>
        <p:txBody>
          <a:bodyPr/>
          <a:lstStyle/>
          <a:p>
            <a:pPr algn="ctr" eaLnBrk="1" hangingPunct="1"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Подготовлено</a:t>
            </a:r>
            <a:b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Финансовым управлением администрации муниципального образования «Родниковский муниципальный район»</a:t>
            </a:r>
          </a:p>
        </p:txBody>
      </p:sp>
      <p:sp>
        <p:nvSpPr>
          <p:cNvPr id="110595" name="Rectangle 3"/>
          <p:cNvSpPr>
            <a:spLocks noGrp="1"/>
          </p:cNvSpPr>
          <p:nvPr>
            <p:ph idx="1"/>
          </p:nvPr>
        </p:nvSpPr>
        <p:spPr>
          <a:xfrm>
            <a:off x="3563938" y="3644900"/>
            <a:ext cx="5184775" cy="1655763"/>
          </a:xfrm>
        </p:spPr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Начальник Финансового управления</a:t>
            </a:r>
          </a:p>
          <a:p>
            <a:pPr marL="640080" lvl="1" indent="-246888" eaLnBrk="1" fontAlgn="auto" hangingPunct="1">
              <a:spcBef>
                <a:spcPct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Балакирева</a:t>
            </a: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Н.Г.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2-19-37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r"/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Экономика: </a:t>
            </a:r>
            <a:b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Промышленное производство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828800"/>
            <a:ext cx="8610600" cy="5029200"/>
          </a:xfrm>
        </p:spPr>
        <p:txBody>
          <a:bodyPr>
            <a:noAutofit/>
          </a:bodyPr>
          <a:lstStyle/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Одним из основных показателей улучшения социально-экономического положения Родниковского района является развитие промышленных производств. Экономика, предприятия района демонстрируют устойчивость и адаптивность.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2023 году крупными и средними предприятиями района отгружено продукции на сумму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22,2 млрд. руб.,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что на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47,7%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больше, чем в 2022 году в сопоставимых ценах.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Приоритетными отраслями промышленного производства являются </a:t>
            </a:r>
            <a:r>
              <a:rPr lang="ru-RU" sz="1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предприятия легкой промышленности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на их долю приходится 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78%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объема отгруженной продукции.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районе успешно функционирует Индустриальный парк «Родники». На территории парка осуществляют свою деятельность 53 предприятия-резидента. в 2023 году объем отгруженной продукции составил 21,1 млрд. руб.</a:t>
            </a:r>
          </a:p>
          <a:p>
            <a:pPr marL="0" indent="450000" algn="just">
              <a:buNone/>
            </a:pP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Создана особая экономическая зона промышленно-производственного типа на территории Родниковского района площадью 99,8 гектар.  Статус резидента особой экономической зоны получили три предприятия: ООО «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Унтекс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Родники», АО «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Родники-Текстиль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», ООО «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Суртекс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Родники», ООО «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Неоакустик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», ООО «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Русбио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и ООО «ТКЛ групп».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</a:p>
          <a:p>
            <a:pPr marL="0" indent="450000" algn="just">
              <a:buNone/>
            </a:pPr>
            <a:endParaRPr lang="ru-RU" sz="1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sz="1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  <p:sp>
        <p:nvSpPr>
          <p:cNvPr id="47106" name="AutoShape 2" descr="https://catherineasquithgallery.com/uploads/posts/2021-02/1613631414_56-p-fon-dlya-prezentatsii-po-ekonomike-6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7" name="Picture 3" descr="C:\Users\BalakirevaNG\Downloads\1613631414_56-p-fon-dlya-prezentatsii-po-ekonomike-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1574"/>
            <a:ext cx="2743200" cy="1828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1000" y="533400"/>
            <a:ext cx="8534400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600"/>
              </a:spcAft>
            </a:pPr>
            <a:endParaRPr lang="ru-RU" sz="16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Предприятия - резиденты особой экономической зоны реализуют приоритетные проекты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Наибольшие инвестиционные вложения в 2023 году: </a:t>
            </a:r>
          </a:p>
          <a:p>
            <a:pPr indent="457200" algn="just">
              <a:spcAft>
                <a:spcPts val="600"/>
              </a:spcAft>
            </a:pP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2,1 млрд. рублей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ООО «</a:t>
            </a:r>
            <a:r>
              <a:rPr lang="ru-RU" sz="1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Суртекс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Родники» - строительство здания красильно-отделочной фабрики;</a:t>
            </a:r>
          </a:p>
          <a:p>
            <a:pPr indent="457200" algn="just">
              <a:spcAft>
                <a:spcPts val="600"/>
              </a:spcAft>
            </a:pP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более 1 млрд. руб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АО «Родники - Текстиль» - реконструкция производственных помещений в существующих зданиях и закупка производственного оборудования для организации производства смесовой пряжи и тканей со специальными свойствами для одежды и униформы;  </a:t>
            </a:r>
          </a:p>
          <a:p>
            <a:pPr indent="457200" algn="just">
              <a:spcAft>
                <a:spcPts val="600"/>
              </a:spcAft>
            </a:pP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более 286 млн. руб. 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ООО «ТКЛ Групп» - организация отделочного производства трикотажного полотна. 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результате реализации новых инвестиционных проектов к 2026 году будет создано свыше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500 новых рабочих мест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457200" algn="just"/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BalakirevaNG\Downloads\DJI_0254-_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799" y="4495800"/>
            <a:ext cx="3088395" cy="2057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4114800"/>
            <a:ext cx="3009900" cy="194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219200"/>
            <a:ext cx="8077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0000" algn="just">
              <a:spcBef>
                <a:spcPts val="0"/>
              </a:spcBef>
              <a:buNone/>
            </a:pP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00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Родниковском районе осуществляют свою деятельность 726 субъектов малого и среднего предпринимательства. Вновь зарегистрировали свою деятельность в 2023 году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110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субъектов предпринимательства. Вместе с тем, на начало 2023 года в качестве </a:t>
            </a:r>
            <a:r>
              <a:rPr lang="ru-RU" sz="1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самозанятых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граждан - физических лиц, применяющих специальный налоговый режим «Налог на профессиональный доход», было зарегистрировано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1 173 человека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На конец 2023 года число </a:t>
            </a:r>
            <a:r>
              <a:rPr lang="ru-RU" sz="1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самозанятых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Родниковском районе составило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1 484 человека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00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Устойчивое развитие малого и среднего бизнеса района обеспечивает рост налоговых поступлений в бюджет. Доля поступлений по специальным налоговым режимам, уплачиваемым субъектами предпринимательства, в налоговых доходах консолидированного бюджета района составила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3,7%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превысила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млн. рублей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00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Основными направлениями поддержки являются: гранты из районного бюджета - в прошлом году предоставили один грант на реализацию проекта индивидуальному предпринимателю на общую сумму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 тысяч рублей.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50000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2023 году заключено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социальных контрактов на развитие бизнеса на общую сумму -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4,4 млн. руб.</a:t>
            </a:r>
            <a:endParaRPr lang="ru-RU" sz="16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0000" algn="just">
              <a:spcBef>
                <a:spcPts val="0"/>
              </a:spcBef>
            </a:pPr>
            <a:endParaRPr lang="ru-RU" sz="16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458200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Экономика: </a:t>
            </a:r>
            <a:r>
              <a:rPr lang="ru-RU" sz="3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  <a:p>
            <a:pPr indent="457200" algn="just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Родниковский район традиционно входит в тройку лидеров среди агропромышленных муниципальных образований Ивановской области по валовому производству продукции сельского хозяйства.</a:t>
            </a:r>
          </a:p>
          <a:p>
            <a:pPr indent="457200" algn="just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агропромышленном комплексе района работает 9 сельскохозяйственных организаций и 15 крестьянских (фермерских) хозяйств.</a:t>
            </a:r>
          </a:p>
          <a:p>
            <a:pPr indent="457200" algn="just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отчетном году объем произведенной валовой продукции в агропромышленном комплексе составил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1,5 млрд. руб.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Индекс производства продукции в сельском хозяйстве - 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121,6%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хозяйствах всех категорий </a:t>
            </a:r>
            <a:r>
              <a:rPr lang="ru-RU" sz="1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валовый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сбор зерна в отчетном году составил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23,7 тыс. тонн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что на 34% превышает аналогичный показатель 2022 года - это второй показатель в области. Такой урожай зерна получен впервые с 2000 года.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Достичь высоких результатов позволили мастерство, трудолюбие и ответственность аграриев, хорошая производственно-техническая база и применение современных технологий.</a:t>
            </a:r>
          </a:p>
          <a:p>
            <a:pPr indent="457200" algn="just">
              <a:spcAft>
                <a:spcPts val="600"/>
              </a:spcAft>
            </a:pP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2023 году произведено молока в хозяйствах всех категорий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21,2 тыс. тонн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надой на одну фуражную корову составил </a:t>
            </a: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6,6 тонны 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-108% к уровню 2022 года.</a:t>
            </a:r>
          </a:p>
          <a:p>
            <a:pPr indent="457200" algn="just">
              <a:spcAft>
                <a:spcPts val="600"/>
              </a:spcAft>
            </a:pP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19237</TotalTime>
  <Words>4884</Words>
  <Application>Microsoft Office PowerPoint</Application>
  <PresentationFormat>Экран (4:3)</PresentationFormat>
  <Paragraphs>709</Paragraphs>
  <Slides>54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Поток</vt:lpstr>
      <vt:lpstr>Бюджет для граждан  к проекту решения Совета муниципального образования  «Родниковский муниципальный район»  «Об исполнении районного бюджета за 2023 год»</vt:lpstr>
      <vt:lpstr>Уважаемые жители Родниковского района!</vt:lpstr>
      <vt:lpstr>Глоссарий </vt:lpstr>
      <vt:lpstr>Основные итоги реализации бюджетной политики Родниковского муниципального района за 2023 год</vt:lpstr>
      <vt:lpstr>Основные показатели социально-экономического развития района  за 2023 год</vt:lpstr>
      <vt:lpstr>  Экономика:  Промышленное производство </vt:lpstr>
      <vt:lpstr>Слайд 7</vt:lpstr>
      <vt:lpstr>Слайд 8</vt:lpstr>
      <vt:lpstr>Слайд 9</vt:lpstr>
      <vt:lpstr>Слайд 10</vt:lpstr>
      <vt:lpstr>Этапы бюджетного процесса</vt:lpstr>
      <vt:lpstr>  Исполнение бюджета</vt:lpstr>
      <vt:lpstr>Исполнение районного бюджета за 2023 год                                                                              млн. руб.</vt:lpstr>
      <vt:lpstr>Слайд 14</vt:lpstr>
      <vt:lpstr>  Структура доходов районного бюджета   за 2023  год </vt:lpstr>
      <vt:lpstr>Исполнение районного бюджета по налоговым доходам  за 2023 год                                                                                       (млн.руб.)                                  </vt:lpstr>
      <vt:lpstr>Исполнение районного бюджета по неналоговым доходам за 2023 год                                                                                (млн.руб.)</vt:lpstr>
      <vt:lpstr>Структура безвозмездных поступлений  в 2023 году</vt:lpstr>
      <vt:lpstr>        Исполнение расходов районного бюджета  за 2023 год по разделам  классификации расходов бюджетов                                                                                                                          (млн. руб.) </vt:lpstr>
      <vt:lpstr>Структура расходов районного бюджета                                         за 2023 год                           (млн.руб.)</vt:lpstr>
      <vt:lpstr>Расходы районного бюджета в расчете  на 1 жителя</vt:lpstr>
      <vt:lpstr>В соответствии с Бюджетным Кодексом Российской Федерации районный бюджет формируется и исполняется на основе муниципальных программ Родниковского муниципального района.</vt:lpstr>
      <vt:lpstr>       Исполнение районного бюджета по муниципальным программам за 2023 год </vt:lpstr>
      <vt:lpstr>Слайд 24</vt:lpstr>
      <vt:lpstr>     Муниципальная программа «Развитие образования Родниковского муниципального района»  – 488,8 млн.руб. </vt:lpstr>
      <vt:lpstr>Слайд 26</vt:lpstr>
      <vt:lpstr>Слайд 27</vt:lpstr>
      <vt:lpstr>Слайд 28</vt:lpstr>
      <vt:lpstr>Слайд 29</vt:lpstr>
      <vt:lpstr>Муниципальная программа «Социальная поддержка граждан Родниковского муниципального района»  - 1,9 млн.руб.   </vt:lpstr>
      <vt:lpstr>Слайд 31</vt:lpstr>
      <vt:lpstr> Муниципальная программа «Развитие культуры Родниковского муниципального района» – 86,5 млн.руб.</vt:lpstr>
      <vt:lpstr>Слайд 33</vt:lpstr>
      <vt:lpstr>Слайд 34</vt:lpstr>
      <vt:lpstr>Слайд 35</vt:lpstr>
      <vt:lpstr>                                     Итоги реализации Майских указов Президента Российской Федерации по повышению заработной платы отдельным категориям работников </vt:lpstr>
      <vt:lpstr>Муниципальная программа «Развитие физической культуры и спорта Родниковского муниципального района»   25,5 млн. руб.</vt:lpstr>
      <vt:lpstr>Расходы на мероприятия ведомственного проект «Обеспечение доступа к спортивным объектам» составили 25,1 млн. руб. и направлены на обеспечение деятельности стадиона «Труд» – 8,5 млн. руб., стадиона в с. Пригородное – 1,1 млн. руб., физкультурно-оздоровительного комплекса «Родники – Арена» 15,4 млн. руб. (средства районного бюджета – 8,9 млн. руб., бюджета Родниковского городского поселения – 6,5 млн. руб.),  на проверку достоверности сметного расчета капитального ремонта стадиона «Труд» - 113,1 тыс. руб.   Ведомственный проект «Развитие спорта высших достижений» - на поддержку спортивных команд, участвующих в Чемпионатах Ивановской области направлено 390,0 тыс. руб.   </vt:lpstr>
      <vt:lpstr>                          Муниципальная программа «Обеспечение услугами жилищно-коммунального хозяйства населения Родниковского муниципального района»  –      70,0 млн.руб.    </vt:lpstr>
      <vt:lpstr>Слайд 40</vt:lpstr>
      <vt:lpstr>Слайд 41</vt:lpstr>
      <vt:lpstr>                          Муниципальная программа «Обеспечение доступным и комфортным жильем населения Родниковского муниципального района»  –    112,4 млн.руб.    </vt:lpstr>
      <vt:lpstr>Муниципальный проект  «Обеспечение  устойчивого сокращения  непригодного  для проживания жилищного фонда» средства направлены  на организацию строительства жилого дома по адресу  г. Родники, мкр. Шагова, д. 21, в целях переселения граждан из жилого фонда признанного аварийным, в сумме 100,2 млн. руб. (за счет средств, поступивших от публично-правовой компании «Фонд развития территорий», областного бюджета и  бюджета Родниковского городского поселения) </vt:lpstr>
      <vt:lpstr>Слайд 44</vt:lpstr>
      <vt:lpstr>Муниципальная программа «Развитие транспортной инфраструктуры»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Открытые государственные и муниципальные информационные ресурсы</vt:lpstr>
      <vt:lpstr>Подготовлено Финансовым управлением администрации муниципального образования «Родниковский муниципальный район»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Надежда Балакирева_</dc:creator>
  <cp:lastModifiedBy>balakirevang</cp:lastModifiedBy>
  <cp:revision>1541</cp:revision>
  <cp:lastPrinted>1601-01-01T00:00:00Z</cp:lastPrinted>
  <dcterms:created xsi:type="dcterms:W3CDTF">1601-01-01T00:00:00Z</dcterms:created>
  <dcterms:modified xsi:type="dcterms:W3CDTF">2024-04-25T13:22:38Z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