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</p:sldMasterIdLst>
  <p:notesMasterIdLst>
    <p:notesMasterId r:id="rId46"/>
  </p:notesMasterIdLst>
  <p:sldIdLst>
    <p:sldId id="256" r:id="rId2"/>
    <p:sldId id="308" r:id="rId3"/>
    <p:sldId id="363" r:id="rId4"/>
    <p:sldId id="364" r:id="rId5"/>
    <p:sldId id="362" r:id="rId6"/>
    <p:sldId id="365" r:id="rId7"/>
    <p:sldId id="366" r:id="rId8"/>
    <p:sldId id="380" r:id="rId9"/>
    <p:sldId id="374" r:id="rId10"/>
    <p:sldId id="283" r:id="rId11"/>
    <p:sldId id="299" r:id="rId12"/>
    <p:sldId id="288" r:id="rId13"/>
    <p:sldId id="361" r:id="rId14"/>
    <p:sldId id="320" r:id="rId15"/>
    <p:sldId id="321" r:id="rId16"/>
    <p:sldId id="367" r:id="rId17"/>
    <p:sldId id="292" r:id="rId18"/>
    <p:sldId id="353" r:id="rId19"/>
    <p:sldId id="294" r:id="rId20"/>
    <p:sldId id="323" r:id="rId21"/>
    <p:sldId id="305" r:id="rId22"/>
    <p:sldId id="369" r:id="rId23"/>
    <p:sldId id="326" r:id="rId24"/>
    <p:sldId id="370" r:id="rId25"/>
    <p:sldId id="381" r:id="rId26"/>
    <p:sldId id="333" r:id="rId27"/>
    <p:sldId id="373" r:id="rId28"/>
    <p:sldId id="334" r:id="rId29"/>
    <p:sldId id="372" r:id="rId30"/>
    <p:sldId id="336" r:id="rId31"/>
    <p:sldId id="371" r:id="rId32"/>
    <p:sldId id="377" r:id="rId33"/>
    <p:sldId id="378" r:id="rId34"/>
    <p:sldId id="341" r:id="rId35"/>
    <p:sldId id="342" r:id="rId36"/>
    <p:sldId id="343" r:id="rId37"/>
    <p:sldId id="375" r:id="rId38"/>
    <p:sldId id="344" r:id="rId39"/>
    <p:sldId id="376" r:id="rId40"/>
    <p:sldId id="382" r:id="rId41"/>
    <p:sldId id="379" r:id="rId42"/>
    <p:sldId id="383" r:id="rId43"/>
    <p:sldId id="324" r:id="rId44"/>
    <p:sldId id="325" r:id="rId4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7C80"/>
    <a:srgbClr val="FFCC66"/>
    <a:srgbClr val="33CCFF"/>
    <a:srgbClr val="CC99FF"/>
    <a:srgbClr val="0000FF"/>
    <a:srgbClr val="482799"/>
    <a:srgbClr val="FFFF66"/>
    <a:srgbClr val="00FF00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9643" autoAdjust="0"/>
  </p:normalViewPr>
  <p:slideViewPr>
    <p:cSldViewPr>
      <p:cViewPr>
        <p:scale>
          <a:sx n="100" d="100"/>
          <a:sy n="100" d="100"/>
        </p:scale>
        <p:origin x="-1308" y="-3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32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5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view3D>
      <c:rotX val="20"/>
      <c:rotY val="50"/>
      <c:perspective val="30"/>
    </c:view3D>
    <c:plotArea>
      <c:layout>
        <c:manualLayout>
          <c:layoutTarget val="inner"/>
          <c:xMode val="edge"/>
          <c:yMode val="edge"/>
          <c:x val="0.11716833691243168"/>
          <c:y val="0"/>
          <c:w val="0.70775077547124787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2"/>
          <c:dPt>
            <c:idx val="1"/>
            <c:spPr>
              <a:solidFill>
                <a:srgbClr val="FF8484"/>
              </a:solidFill>
            </c:spPr>
          </c:dPt>
          <c:dPt>
            <c:idx val="2"/>
            <c:spPr>
              <a:gradFill>
                <a:gsLst>
                  <a:gs pos="0">
                    <a:srgbClr val="FFCC66"/>
                  </a:gs>
                  <a:gs pos="50000">
                    <a:srgbClr val="FF8484">
                      <a:tint val="44500"/>
                      <a:satMod val="160000"/>
                    </a:srgbClr>
                  </a:gs>
                  <a:gs pos="100000">
                    <a:srgbClr val="FF8484">
                      <a:tint val="23500"/>
                      <a:satMod val="160000"/>
                    </a:srgbClr>
                  </a:gs>
                </a:gsLst>
                <a:lin ang="5400000" scaled="0"/>
              </a:gradFill>
            </c:spPr>
          </c:dPt>
          <c:dLbls>
            <c:dLbl>
              <c:idx val="2"/>
              <c:layout>
                <c:manualLayout>
                  <c:x val="0.14816248436235208"/>
                  <c:y val="0.2505532532117693"/>
                </c:manualLayout>
              </c:layout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6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Hеналоговые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102.5</c:v>
                </c:pt>
                <c:pt idx="1">
                  <c:v>53.6</c:v>
                </c:pt>
                <c:pt idx="2">
                  <c:v>583.79999999999995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Hеналоговые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Лист1!$C$2:$C$4</c:f>
              <c:numCache>
                <c:formatCode>0.00%</c:formatCode>
                <c:ptCount val="3"/>
                <c:pt idx="0">
                  <c:v>0.13400000000000001</c:v>
                </c:pt>
                <c:pt idx="1">
                  <c:v>5.5000000000000035E-2</c:v>
                </c:pt>
                <c:pt idx="2">
                  <c:v>0.81100000000000005</c:v>
                </c:pt>
              </c:numCache>
            </c:numRef>
          </c:val>
        </c:ser>
      </c:pie3DChart>
    </c:plotArea>
    <c:plotVisOnly val="1"/>
  </c:chart>
  <c:spPr>
    <a:scene3d>
      <a:camera prst="orthographicFront"/>
      <a:lightRig rig="threePt" dir="t"/>
    </a:scene3d>
    <a:sp3d prstMaterial="flat"/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view3D>
      <c:rotX val="20"/>
      <c:rotY val="20"/>
      <c:perspective val="30"/>
    </c:view3D>
    <c:plotArea>
      <c:layout>
        <c:manualLayout>
          <c:layoutTarget val="inner"/>
          <c:xMode val="edge"/>
          <c:yMode val="edge"/>
          <c:x val="7.9615284575914491E-2"/>
          <c:y val="5.3414375834599682E-5"/>
          <c:w val="0.80324797238183065"/>
          <c:h val="0.9999465856241653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bg2">
                  <a:lumMod val="50000"/>
                </a:schemeClr>
              </a:solidFill>
            </a:ln>
          </c:spPr>
          <c:explosion val="37"/>
          <c:dPt>
            <c:idx val="0"/>
            <c:explosion val="49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c:spPr>
          </c:dPt>
          <c:dPt>
            <c:idx val="1"/>
            <c:explosion val="4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c:spPr>
          </c:dPt>
          <c:dPt>
            <c:idx val="2"/>
            <c:spPr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c:spPr>
          </c:dPt>
          <c:dPt>
            <c:idx val="3"/>
            <c:spPr>
              <a:solidFill>
                <a:srgbClr val="FF7C80"/>
              </a:solidFill>
              <a:ln>
                <a:solidFill>
                  <a:schemeClr val="bg2">
                    <a:lumMod val="50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9.9540445957768869E-2"/>
                  <c:y val="-0.1141271814707372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Налог </a:t>
                    </a:r>
                    <a:r>
                      <a:rPr lang="ru-RU" dirty="0"/>
                      <a:t>на доходы физических лиц
</a:t>
                    </a:r>
                    <a:r>
                      <a:rPr lang="ru-RU" dirty="0" smtClean="0"/>
                      <a:t>82,6 – 80,6%</a:t>
                    </a:r>
                    <a:endParaRPr lang="ru-RU" dirty="0"/>
                  </a:p>
                </c:rich>
              </c:tx>
              <c:showCatName val="1"/>
            </c:dLbl>
            <c:dLbl>
              <c:idx val="1"/>
              <c:layout>
                <c:manualLayout>
                  <c:x val="-1.8516599898696921E-3"/>
                  <c:y val="-1.4798707853825956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>
                        <a:latin typeface="Times New Roman" pitchFamily="18" charset="0"/>
                        <a:cs typeface="Times New Roman" pitchFamily="18" charset="0"/>
                      </a:rPr>
                      <a:t>Акцизы
</a:t>
                    </a:r>
                    <a:r>
                      <a:rPr lang="ru-RU" sz="1600" dirty="0" smtClean="0">
                        <a:latin typeface="Times New Roman" pitchFamily="18" charset="0"/>
                        <a:cs typeface="Times New Roman" pitchFamily="18" charset="0"/>
                      </a:rPr>
                      <a:t>7,6 – 7,4%</a:t>
                    </a:r>
                    <a:endParaRPr lang="ru-RU" sz="16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2"/>
              <c:layout>
                <c:manualLayout>
                  <c:x val="7.8508656812635524E-2"/>
                  <c:y val="-3.261296184130829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Налоги </a:t>
                    </a:r>
                    <a:r>
                      <a:rPr lang="ru-RU" dirty="0"/>
                      <a:t>на совокупный доход
</a:t>
                    </a:r>
                    <a:r>
                      <a:rPr lang="ru-RU" dirty="0" smtClean="0"/>
                      <a:t>8,6</a:t>
                    </a:r>
                    <a:r>
                      <a:rPr lang="ru-RU" baseline="0" dirty="0" smtClean="0"/>
                      <a:t> –8,4 </a:t>
                    </a:r>
                    <a:r>
                      <a:rPr lang="ru-RU" dirty="0" smtClean="0"/>
                      <a:t>%</a:t>
                    </a:r>
                    <a:endParaRPr lang="ru-RU" dirty="0"/>
                  </a:p>
                </c:rich>
              </c:tx>
              <c:showVal val="1"/>
              <c:showCatName val="1"/>
              <c:showPercent val="1"/>
            </c:dLbl>
            <c:dLbl>
              <c:idx val="3"/>
              <c:layout>
                <c:manualLayout>
                  <c:x val="4.0672838192523229E-2"/>
                  <c:y val="4.700580190634069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Госпошлина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3,7 – 3,6%</a:t>
                    </a:r>
                    <a:endParaRPr lang="ru-RU" dirty="0"/>
                  </a:p>
                </c:rich>
              </c:tx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</c:dLbls>
          <c:cat>
            <c:strRef>
              <c:f>Лист1!$A$2:$A$5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Госпошлина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82.6</c:v>
                </c:pt>
                <c:pt idx="1">
                  <c:v>7.6</c:v>
                </c:pt>
                <c:pt idx="2">
                  <c:v>8.6</c:v>
                </c:pt>
                <c:pt idx="3">
                  <c:v>3.7</c:v>
                </c:pt>
              </c:numCache>
            </c:numRef>
          </c:val>
        </c:ser>
        <c:ser>
          <c:idx val="1"/>
          <c:order val="1"/>
          <c:cat>
            <c:strRef>
              <c:f>Лист1!$A$2:$A$5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Госпошлина</c:v>
                </c:pt>
              </c:strCache>
            </c:strRef>
          </c:cat>
          <c:val>
            <c:numRef>
              <c:f>Лист1!$C$2:$C$5</c:f>
              <c:numCache>
                <c:formatCode>0.0%</c:formatCode>
                <c:ptCount val="4"/>
                <c:pt idx="0">
                  <c:v>0.80600000000000005</c:v>
                </c:pt>
                <c:pt idx="1">
                  <c:v>7.3999999999999996E-2</c:v>
                </c:pt>
                <c:pt idx="2">
                  <c:v>8.4000000000000047E-2</c:v>
                </c:pt>
                <c:pt idx="3">
                  <c:v>3.5999999999999997E-2</c:v>
                </c:pt>
              </c:numCache>
            </c:numRef>
          </c:val>
        </c:ser>
      </c:pie3DChart>
    </c:plotArea>
    <c:plotVisOnly val="1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20"/>
      <c:rotY val="10"/>
      <c:perspective val="30"/>
    </c:view3D>
    <c:plotArea>
      <c:layout>
        <c:manualLayout>
          <c:layoutTarget val="inner"/>
          <c:xMode val="edge"/>
          <c:yMode val="edge"/>
          <c:x val="8.5652543432071265E-2"/>
          <c:y val="6.5145398491854814E-2"/>
          <c:w val="0.78926971628546461"/>
          <c:h val="0.9189815856351289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6"/>
          <c:dPt>
            <c:idx val="1"/>
            <c:explosion val="17"/>
          </c:dPt>
          <c:dPt>
            <c:idx val="2"/>
            <c:explosion val="8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3.2297837770278753E-2"/>
                  <c:y val="-0.1048458005249343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Доходы </a:t>
                    </a:r>
                    <a:r>
                      <a:rPr lang="ru-RU" dirty="0"/>
                      <a:t>от использования имущества
</a:t>
                    </a:r>
                    <a:r>
                      <a:rPr lang="ru-RU" dirty="0" smtClean="0"/>
                      <a:t>24,7 - 46</a:t>
                    </a:r>
                    <a:r>
                      <a:rPr lang="ru-RU" dirty="0"/>
                      <a:t>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1"/>
              <c:layout>
                <c:manualLayout>
                  <c:x val="-3.0449943757030487E-2"/>
                  <c:y val="1.47405258553207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Платежи </a:t>
                    </a:r>
                    <a:r>
                      <a:rPr lang="ru-RU" dirty="0"/>
                      <a:t>при использовании природных ресурсов
</a:t>
                    </a:r>
                    <a:r>
                      <a:rPr lang="ru-RU" dirty="0" smtClean="0"/>
                      <a:t>1,3- 3</a:t>
                    </a:r>
                    <a:r>
                      <a:rPr lang="ru-RU" dirty="0"/>
                      <a:t>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2"/>
              <c:layout>
                <c:manualLayout>
                  <c:x val="-4.1624562554680666E-2"/>
                  <c:y val="4.7435208816334088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Доходы </a:t>
                    </a:r>
                    <a:r>
                      <a:rPr lang="ru-RU" dirty="0"/>
                      <a:t>от оказания платных услуг
</a:t>
                    </a:r>
                    <a:r>
                      <a:rPr lang="ru-RU" dirty="0" smtClean="0"/>
                      <a:t>24,8 - 46</a:t>
                    </a:r>
                    <a:r>
                      <a:rPr lang="ru-RU" dirty="0"/>
                      <a:t>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3"/>
              <c:layout>
                <c:manualLayout>
                  <c:x val="-6.8448693913260902E-2"/>
                  <c:y val="2.50633144541144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Доходы от реализации муниципального имущества
</a:t>
                    </a:r>
                    <a:r>
                      <a:rPr lang="ru-RU" dirty="0" smtClean="0"/>
                      <a:t>1,6 - 3</a:t>
                    </a:r>
                    <a:r>
                      <a:rPr lang="ru-RU" dirty="0"/>
                      <a:t>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4"/>
              <c:layout>
                <c:manualLayout>
                  <c:x val="3.7706161729783805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Штрафы, </a:t>
                    </a:r>
                  </a:p>
                  <a:p>
                    <a:r>
                      <a:rPr lang="ru-RU" dirty="0" smtClean="0"/>
                      <a:t>санкции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1,2 - 2</a:t>
                    </a:r>
                    <a:r>
                      <a:rPr lang="ru-RU" dirty="0"/>
                      <a:t>%</a:t>
                    </a:r>
                  </a:p>
                </c:rich>
              </c:tx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6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</c:dLbls>
          <c:cat>
            <c:strRef>
              <c:f>Лист1!$A$2:$A$6</c:f>
              <c:strCache>
                <c:ptCount val="5"/>
                <c:pt idx="0">
                  <c:v>Доходы от использования имущества</c:v>
                </c:pt>
                <c:pt idx="1">
                  <c:v>Платежи при использовании природных ресурсов</c:v>
                </c:pt>
                <c:pt idx="2">
                  <c:v>Доходы от оказания платных услуг</c:v>
                </c:pt>
                <c:pt idx="3">
                  <c:v>Доходы от реализации муниципального имущества</c:v>
                </c:pt>
                <c:pt idx="4">
                  <c:v>Штрафы,санкции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24.7</c:v>
                </c:pt>
                <c:pt idx="1">
                  <c:v>1.3</c:v>
                </c:pt>
                <c:pt idx="2">
                  <c:v>24.8</c:v>
                </c:pt>
                <c:pt idx="3">
                  <c:v>1.6</c:v>
                </c:pt>
                <c:pt idx="4">
                  <c:v>1.2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Доходы от использования имущества</c:v>
                </c:pt>
                <c:pt idx="1">
                  <c:v>Платежи при использовании природных ресурсов</c:v>
                </c:pt>
                <c:pt idx="2">
                  <c:v>Доходы от оказания платных услуг</c:v>
                </c:pt>
                <c:pt idx="3">
                  <c:v>Доходы от реализации муниципального имущества</c:v>
                </c:pt>
                <c:pt idx="4">
                  <c:v>Штрафы,санкции</c:v>
                </c:pt>
              </c:strCache>
            </c:strRef>
          </c:cat>
          <c:val>
            <c:numRef>
              <c:f>Лист1!$C$2:$C$6</c:f>
              <c:numCache>
                <c:formatCode>0.0%</c:formatCode>
                <c:ptCount val="5"/>
                <c:pt idx="0">
                  <c:v>0.46100000000000002</c:v>
                </c:pt>
                <c:pt idx="1">
                  <c:v>2.4E-2</c:v>
                </c:pt>
                <c:pt idx="2">
                  <c:v>0.46300000000000002</c:v>
                </c:pt>
                <c:pt idx="3">
                  <c:v>3.0000000000000002E-2</c:v>
                </c:pt>
                <c:pt idx="4">
                  <c:v>2.1999999999999999E-2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20"/>
      <c:rotY val="10"/>
      <c:perspective val="30"/>
    </c:view3D>
    <c:plotArea>
      <c:layout>
        <c:manualLayout>
          <c:layoutTarget val="inner"/>
          <c:xMode val="edge"/>
          <c:yMode val="edge"/>
          <c:x val="0.10394932541327069"/>
          <c:y val="0.1126543209876544"/>
          <c:w val="0.84196708519543151"/>
          <c:h val="0.806250000000000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</c:v>
                </c:pt>
              </c:strCache>
            </c:strRef>
          </c:tx>
          <c:explosion val="16"/>
          <c:dPt>
            <c:idx val="0"/>
            <c:spPr>
              <a:solidFill>
                <a:schemeClr val="accent1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2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-2.92397660818714E-3"/>
                  <c:y val="-3.420992514824535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Дотация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189,8 –</a:t>
                    </a:r>
                    <a:r>
                      <a:rPr lang="ru-RU" baseline="0" dirty="0" smtClean="0"/>
                      <a:t> </a:t>
                    </a:r>
                    <a:r>
                      <a:rPr lang="ru-RU" dirty="0" smtClean="0"/>
                      <a:t>32,5%</a:t>
                    </a:r>
                    <a:endParaRPr lang="ru-RU" dirty="0"/>
                  </a:p>
                </c:rich>
              </c:tx>
              <c:showVal val="1"/>
              <c:showCatName val="1"/>
              <c:showPercent val="1"/>
            </c:dLbl>
            <c:dLbl>
              <c:idx val="1"/>
              <c:layout>
                <c:manualLayout>
                  <c:x val="-3.7087678229410607E-2"/>
                  <c:y val="-7.702878937007877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Субсидии 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101,5 – 17,4 %</a:t>
                    </a:r>
                    <a:endParaRPr lang="ru-RU" dirty="0"/>
                  </a:p>
                </c:rich>
              </c:tx>
              <c:showVal val="1"/>
              <c:showCatName val="1"/>
              <c:showPercent val="1"/>
            </c:dLbl>
            <c:dLbl>
              <c:idx val="2"/>
              <c:layout>
                <c:manualLayout>
                  <c:x val="0.10554450430538292"/>
                  <c:y val="0.2294497909983475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Субвенции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198,2 – 33,9%</a:t>
                    </a:r>
                    <a:endParaRPr lang="ru-RU" dirty="0"/>
                  </a:p>
                </c:rich>
              </c:tx>
              <c:showVal val="1"/>
              <c:showCatName val="1"/>
              <c:showPercent val="1"/>
            </c:dLbl>
            <c:dLbl>
              <c:idx val="3"/>
              <c:layout>
                <c:manualLayout>
                  <c:x val="-9.9066054243219709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Иные </a:t>
                    </a:r>
                    <a:r>
                      <a:rPr lang="ru-RU" dirty="0"/>
                      <a:t>межбюджетные трансферты
</a:t>
                    </a:r>
                    <a:r>
                      <a:rPr lang="ru-RU" dirty="0" smtClean="0"/>
                      <a:t>106,4 – 18,2%</a:t>
                    </a:r>
                    <a:endParaRPr lang="ru-RU" dirty="0"/>
                  </a:p>
                </c:rich>
              </c:tx>
              <c:showVal val="1"/>
              <c:showCatName val="1"/>
              <c:showPercent val="1"/>
            </c:dLbl>
            <c:dLbl>
              <c:idx val="4"/>
              <c:layout>
                <c:manualLayout>
                  <c:x val="-0.1513946447483539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Доходы </a:t>
                    </a:r>
                    <a:r>
                      <a:rPr lang="ru-RU" dirty="0"/>
                      <a:t>от возврата целевых средств
</a:t>
                    </a:r>
                    <a:r>
                      <a:rPr lang="ru-RU" dirty="0" smtClean="0"/>
                      <a:t>1,2 -0,2 %</a:t>
                    </a:r>
                    <a:endParaRPr lang="ru-RU" dirty="0"/>
                  </a:p>
                </c:rich>
              </c:tx>
              <c:showVal val="1"/>
              <c:showCatName val="1"/>
              <c:showPercent val="1"/>
            </c:dLbl>
            <c:dLbl>
              <c:idx val="5"/>
              <c:layout>
                <c:manualLayout>
                  <c:x val="3.2635194249367491E-2"/>
                  <c:y val="-2.1875000000000044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Возврат из бюджета
-</a:t>
                    </a:r>
                    <a:r>
                      <a:rPr lang="ru-RU" dirty="0" smtClean="0"/>
                      <a:t>13,2 -2</a:t>
                    </a:r>
                    <a:r>
                      <a:rPr lang="ru-RU" dirty="0"/>
                      <a:t>%</a:t>
                    </a:r>
                  </a:p>
                </c:rich>
              </c:tx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</c:dLbls>
          <c:cat>
            <c:strRef>
              <c:f>Лист1!$A$2:$A$7</c:f>
              <c:strCache>
                <c:ptCount val="6"/>
                <c:pt idx="0">
                  <c:v>Дотация</c:v>
                </c:pt>
                <c:pt idx="1">
                  <c:v>Субсидии 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Доходы от возврата целевых средств</c:v>
                </c:pt>
                <c:pt idx="5">
                  <c:v>Возврат из бюджета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189.8</c:v>
                </c:pt>
                <c:pt idx="1">
                  <c:v>101.5</c:v>
                </c:pt>
                <c:pt idx="2">
                  <c:v>198.2</c:v>
                </c:pt>
                <c:pt idx="3">
                  <c:v>106.3</c:v>
                </c:pt>
                <c:pt idx="4">
                  <c:v>1.2</c:v>
                </c:pt>
                <c:pt idx="5">
                  <c:v>-13.2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доли</c:v>
                </c:pt>
              </c:strCache>
            </c:strRef>
          </c:tx>
          <c:explosion val="25"/>
          <c:cat>
            <c:strRef>
              <c:f>Лист1!$A$2:$A$7</c:f>
              <c:strCache>
                <c:ptCount val="6"/>
                <c:pt idx="0">
                  <c:v>Дотация</c:v>
                </c:pt>
                <c:pt idx="1">
                  <c:v>Субсидии 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Доходы от возврата целевых средств</c:v>
                </c:pt>
                <c:pt idx="5">
                  <c:v>Возврат из бюджета</c:v>
                </c:pt>
              </c:strCache>
            </c:strRef>
          </c:cat>
          <c:val>
            <c:numRef>
              <c:f>Лист1!$C$2:$C$7</c:f>
              <c:numCache>
                <c:formatCode>0.0</c:formatCode>
                <c:ptCount val="6"/>
                <c:pt idx="0">
                  <c:v>32.511133949982906</c:v>
                </c:pt>
                <c:pt idx="1">
                  <c:v>17.386091127098343</c:v>
                </c:pt>
                <c:pt idx="2">
                  <c:v>33.949982870846156</c:v>
                </c:pt>
                <c:pt idx="3">
                  <c:v>18.208290510448787</c:v>
                </c:pt>
                <c:pt idx="4">
                  <c:v>0.20554984583761579</c:v>
                </c:pt>
                <c:pt idx="5">
                  <c:v>-2.2610483042137699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20"/>
      <c:rotY val="10"/>
      <c:rAngAx val="1"/>
    </c:view3D>
    <c:plotArea>
      <c:layout>
        <c:manualLayout>
          <c:layoutTarget val="inner"/>
          <c:xMode val="edge"/>
          <c:yMode val="edge"/>
          <c:x val="5.5303818154806228E-2"/>
          <c:y val="3.4910625395963436E-2"/>
          <c:w val="0.8113071361362848"/>
          <c:h val="0.962357041435394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3"/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rgbClr val="00B0F0"/>
              </a:solidFill>
            </c:spPr>
          </c:dPt>
          <c:dPt>
            <c:idx val="3"/>
            <c:spPr>
              <a:solidFill>
                <a:schemeClr val="accent4">
                  <a:lumMod val="40000"/>
                  <a:lumOff val="60000"/>
                </a:schemeClr>
              </a:solidFill>
            </c:spPr>
          </c:dPt>
          <c:dPt>
            <c:idx val="7"/>
            <c:spPr>
              <a:solidFill>
                <a:schemeClr val="bg2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4.1366752647298423E-2"/>
                  <c:y val="-3.1349377698755468E-2"/>
                </c:manualLayout>
              </c:layout>
              <c:tx>
                <c:rich>
                  <a:bodyPr/>
                  <a:lstStyle/>
                  <a:p>
                    <a:pPr>
                      <a:defRPr sz="1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200" dirty="0" smtClean="0"/>
                      <a:t> Общегосударственные </a:t>
                    </a:r>
                    <a:r>
                      <a:rPr lang="ru-RU" sz="1200" dirty="0"/>
                      <a:t>вопросы
</a:t>
                    </a:r>
                    <a:r>
                      <a:rPr lang="ru-RU" sz="1200" dirty="0" smtClean="0"/>
                      <a:t>96,6 - 13%</a:t>
                    </a:r>
                    <a:endParaRPr lang="ru-RU" sz="1200" dirty="0"/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1"/>
              <c:layout>
                <c:manualLayout>
                  <c:x val="3.5902849997524001E-2"/>
                  <c:y val="2.6929779269394605E-2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/>
                      <a:t>Национальная </a:t>
                    </a:r>
                    <a:r>
                      <a:rPr lang="ru-RU" dirty="0"/>
                      <a:t>экономика
</a:t>
                    </a:r>
                    <a:r>
                      <a:rPr lang="ru-RU" dirty="0" smtClean="0"/>
                      <a:t>42,7- 6</a:t>
                    </a:r>
                    <a:r>
                      <a:rPr lang="ru-RU" dirty="0"/>
                      <a:t>%</a:t>
                    </a:r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2"/>
              <c:layout>
                <c:manualLayout>
                  <c:x val="-8.8742138364780065E-2"/>
                  <c:y val="0.20047738909685511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/>
                      <a:t>Жилищно-коммунальное хозяйство
</a:t>
                    </a:r>
                    <a:r>
                      <a:rPr lang="ru-RU" sz="1300" dirty="0" smtClean="0"/>
                      <a:t>62,9 - 8%</a:t>
                    </a:r>
                    <a:endParaRPr lang="ru-RU" sz="1300" dirty="0"/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3"/>
              <c:layout>
                <c:manualLayout>
                  <c:x val="9.5405462288912488E-2"/>
                  <c:y val="-0.14437352093283418"/>
                </c:manualLayout>
              </c:layout>
              <c:tx>
                <c:rich>
                  <a:bodyPr/>
                  <a:lstStyle/>
                  <a:p>
                    <a:r>
                      <a:rPr lang="ru-RU" b="0" dirty="0">
                        <a:effectLst/>
                      </a:rPr>
                      <a:t>Образование
</a:t>
                    </a:r>
                    <a:r>
                      <a:rPr lang="ru-RU" b="0" dirty="0" smtClean="0">
                        <a:effectLst/>
                      </a:rPr>
                      <a:t>428,3 - 58</a:t>
                    </a:r>
                    <a:r>
                      <a:rPr lang="ru-RU" b="0" dirty="0">
                        <a:effectLst/>
                      </a:rPr>
                      <a:t>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4"/>
              <c:layout>
                <c:manualLayout>
                  <c:x val="-5.9784595891030988E-2"/>
                  <c:y val="3.6563796460926314E-2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 smtClean="0"/>
                      <a:t>Культура </a:t>
                    </a:r>
                    <a:r>
                      <a:rPr lang="ru-RU" sz="1300" dirty="0"/>
                      <a:t>и кинематография
</a:t>
                    </a:r>
                    <a:r>
                      <a:rPr lang="ru-RU" sz="1300" dirty="0" smtClean="0"/>
                      <a:t>68,2 - 9</a:t>
                    </a:r>
                    <a:r>
                      <a:rPr lang="ru-RU" sz="1300" dirty="0"/>
                      <a:t>%</a:t>
                    </a:r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5"/>
              <c:layout>
                <c:manualLayout>
                  <c:x val="-8.5727215132591558E-3"/>
                  <c:y val="-1.9743459486918996E-2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 smtClean="0"/>
                      <a:t>Социальная</a:t>
                    </a:r>
                  </a:p>
                  <a:p>
                    <a:pPr>
                      <a:defRPr sz="13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 smtClean="0"/>
                      <a:t> </a:t>
                    </a:r>
                    <a:r>
                      <a:rPr lang="ru-RU" sz="1300" dirty="0"/>
                      <a:t>политика
</a:t>
                    </a:r>
                    <a:r>
                      <a:rPr lang="ru-RU" sz="1300" dirty="0" smtClean="0"/>
                      <a:t>13 - 2</a:t>
                    </a:r>
                    <a:r>
                      <a:rPr lang="ru-RU" sz="1300" dirty="0"/>
                      <a:t>%</a:t>
                    </a:r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6"/>
              <c:layout>
                <c:manualLayout>
                  <c:x val="-3.2209552815332054E-2"/>
                  <c:y val="-6.8352695667139973E-2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 smtClean="0"/>
                      <a:t>Физическая </a:t>
                    </a:r>
                    <a:r>
                      <a:rPr lang="ru-RU" sz="1300" dirty="0"/>
                      <a:t>культура и спорт
</a:t>
                    </a:r>
                    <a:r>
                      <a:rPr lang="ru-RU" sz="1300" dirty="0" smtClean="0"/>
                      <a:t>27,2 – 3,6%</a:t>
                    </a:r>
                    <a:endParaRPr lang="ru-RU" sz="1300" dirty="0"/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7"/>
              <c:layout>
                <c:manualLayout>
                  <c:x val="1.7158679518508461E-2"/>
                  <c:y val="-5.3443823554313813E-3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/>
                      <a:t>Средства массовой информации
</a:t>
                    </a:r>
                    <a:r>
                      <a:rPr lang="ru-RU" sz="1300" dirty="0" smtClean="0"/>
                      <a:t>2,9 – 0,4%</a:t>
                    </a:r>
                    <a:endParaRPr lang="ru-RU" sz="1300" dirty="0"/>
                  </a:p>
                </c:rich>
              </c:tx>
              <c:spPr/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4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</c:dLbls>
          <c:cat>
            <c:strRef>
              <c:f>Лист1!$A$2:$A$9</c:f>
              <c:strCache>
                <c:ptCount val="8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Жилищно-коммунальное хозяйство</c:v>
                </c:pt>
                <c:pt idx="3">
                  <c:v>Образование</c:v>
                </c:pt>
                <c:pt idx="4">
                  <c:v>Культура и кинематография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  <c:pt idx="7">
                  <c:v>Средства массовой информации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96.6</c:v>
                </c:pt>
                <c:pt idx="1">
                  <c:v>42.7</c:v>
                </c:pt>
                <c:pt idx="2">
                  <c:v>62.9</c:v>
                </c:pt>
                <c:pt idx="3">
                  <c:v>428.3</c:v>
                </c:pt>
                <c:pt idx="4">
                  <c:v>68.2</c:v>
                </c:pt>
                <c:pt idx="5">
                  <c:v>13</c:v>
                </c:pt>
                <c:pt idx="6">
                  <c:v>27.2</c:v>
                </c:pt>
                <c:pt idx="7">
                  <c:v>2.9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cat>
            <c:strRef>
              <c:f>Лист1!$A$2:$A$9</c:f>
              <c:strCache>
                <c:ptCount val="8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Жилищно-коммунальное хозяйство</c:v>
                </c:pt>
                <c:pt idx="3">
                  <c:v>Образование</c:v>
                </c:pt>
                <c:pt idx="4">
                  <c:v>Культура и кинематография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  <c:pt idx="7">
                  <c:v>Средства массовой информации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11.8</c:v>
                </c:pt>
                <c:pt idx="1">
                  <c:v>4</c:v>
                </c:pt>
                <c:pt idx="2">
                  <c:v>5.8</c:v>
                </c:pt>
                <c:pt idx="3">
                  <c:v>62.9</c:v>
                </c:pt>
                <c:pt idx="4">
                  <c:v>9.2000000000000011</c:v>
                </c:pt>
                <c:pt idx="5">
                  <c:v>1.9000000000000001</c:v>
                </c:pt>
                <c:pt idx="6">
                  <c:v>4</c:v>
                </c:pt>
                <c:pt idx="7">
                  <c:v>0.4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1A8213-1890-447C-B24A-E22A22ADD92E}" type="doc">
      <dgm:prSet loTypeId="urn:microsoft.com/office/officeart/2005/8/layout/vList3#4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B613A66C-71A8-4C17-A1FE-D33122150F20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Составление проекта районного бюджета на   очередной финансовый год и плановый период</a:t>
          </a:r>
          <a:endParaRPr lang="ru-RU" dirty="0">
            <a:solidFill>
              <a:schemeClr val="bg1">
                <a:lumMod val="2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970C6646-9030-4759-BD9D-06C658BBF771}" type="parTrans" cxnId="{07DB8D05-1C79-4CD5-BD7B-120AC960D756}">
      <dgm:prSet/>
      <dgm:spPr/>
      <dgm:t>
        <a:bodyPr/>
        <a:lstStyle/>
        <a:p>
          <a:endParaRPr lang="ru-RU"/>
        </a:p>
      </dgm:t>
    </dgm:pt>
    <dgm:pt modelId="{BB87174D-170F-4E7E-89B5-4C98F76002EB}" type="sibTrans" cxnId="{07DB8D05-1C79-4CD5-BD7B-120AC960D756}">
      <dgm:prSet/>
      <dgm:spPr/>
      <dgm:t>
        <a:bodyPr/>
        <a:lstStyle/>
        <a:p>
          <a:endParaRPr lang="ru-RU"/>
        </a:p>
      </dgm:t>
    </dgm:pt>
    <dgm:pt modelId="{7C3D2AB8-4B77-4FC5-9983-1C68ADBE6B5B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Рассмотрение и утверждение районного  бюджета</a:t>
          </a:r>
          <a:endParaRPr lang="ru-RU" dirty="0">
            <a:solidFill>
              <a:schemeClr val="bg1">
                <a:lumMod val="2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24B0F93-F90E-4BA7-9AEE-2BAE11A3F78C}" type="parTrans" cxnId="{1FC52D32-60CC-4023-9EEC-E07A32EA0827}">
      <dgm:prSet/>
      <dgm:spPr/>
      <dgm:t>
        <a:bodyPr/>
        <a:lstStyle/>
        <a:p>
          <a:endParaRPr lang="ru-RU"/>
        </a:p>
      </dgm:t>
    </dgm:pt>
    <dgm:pt modelId="{3F139A82-87B5-41C9-B355-20EB2DB41BA5}" type="sibTrans" cxnId="{1FC52D32-60CC-4023-9EEC-E07A32EA0827}">
      <dgm:prSet/>
      <dgm:spPr/>
      <dgm:t>
        <a:bodyPr/>
        <a:lstStyle/>
        <a:p>
          <a:endParaRPr lang="ru-RU"/>
        </a:p>
      </dgm:t>
    </dgm:pt>
    <dgm:pt modelId="{3F0BF610-8001-4DD2-B5A8-338954921897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Wingdings" pitchFamily="2" charset="2"/>
            </a:rPr>
            <a:t>Составление, рассмотрение и утверждение отчета об исполнении районного бюджета</a:t>
          </a:r>
          <a:endParaRPr lang="ru-RU" dirty="0">
            <a:solidFill>
              <a:schemeClr val="bg1">
                <a:lumMod val="2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66004BE-2FB8-4DD5-A624-7339259A58A8}" type="parTrans" cxnId="{D89D1483-287C-42D4-9E56-C83BF9B6A623}">
      <dgm:prSet/>
      <dgm:spPr/>
      <dgm:t>
        <a:bodyPr/>
        <a:lstStyle/>
        <a:p>
          <a:endParaRPr lang="ru-RU"/>
        </a:p>
      </dgm:t>
    </dgm:pt>
    <dgm:pt modelId="{BD2354B7-19CC-4BB8-B332-562985C3AC53}" type="sibTrans" cxnId="{D89D1483-287C-42D4-9E56-C83BF9B6A623}">
      <dgm:prSet/>
      <dgm:spPr/>
      <dgm:t>
        <a:bodyPr/>
        <a:lstStyle/>
        <a:p>
          <a:endParaRPr lang="ru-RU"/>
        </a:p>
      </dgm:t>
    </dgm:pt>
    <dgm:pt modelId="{5AFE6783-75FB-4A55-80E2-C8F53B67CBD8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Исполнение районного бюджета</a:t>
          </a:r>
          <a:endParaRPr lang="ru-RU" dirty="0">
            <a:solidFill>
              <a:schemeClr val="bg1">
                <a:lumMod val="2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E9FA058-A0C0-4DF7-BE0A-476F7D9CD12C}" type="parTrans" cxnId="{D4F23976-F842-439B-BE77-1EF4479E0259}">
      <dgm:prSet/>
      <dgm:spPr/>
      <dgm:t>
        <a:bodyPr/>
        <a:lstStyle/>
        <a:p>
          <a:endParaRPr lang="ru-RU"/>
        </a:p>
      </dgm:t>
    </dgm:pt>
    <dgm:pt modelId="{17FC3779-5999-46EC-A68B-A0C033015BD0}" type="sibTrans" cxnId="{D4F23976-F842-439B-BE77-1EF4479E0259}">
      <dgm:prSet/>
      <dgm:spPr/>
      <dgm:t>
        <a:bodyPr/>
        <a:lstStyle/>
        <a:p>
          <a:endParaRPr lang="ru-RU"/>
        </a:p>
      </dgm:t>
    </dgm:pt>
    <dgm:pt modelId="{38799109-A434-49A9-9CD1-B47204044169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Контроль за исполнением районного бюджета</a:t>
          </a:r>
          <a:endParaRPr lang="ru-RU" dirty="0">
            <a:solidFill>
              <a:schemeClr val="bg1">
                <a:lumMod val="2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9AF4A212-D78C-4ECF-A5BD-B8D2DFDEC33F}" type="parTrans" cxnId="{A1A5A92D-7CBB-4940-A379-2355BC547E17}">
      <dgm:prSet/>
      <dgm:spPr/>
      <dgm:t>
        <a:bodyPr/>
        <a:lstStyle/>
        <a:p>
          <a:endParaRPr lang="ru-RU"/>
        </a:p>
      </dgm:t>
    </dgm:pt>
    <dgm:pt modelId="{9CA54987-0F47-4C92-B1C1-DAE755411063}" type="sibTrans" cxnId="{A1A5A92D-7CBB-4940-A379-2355BC547E17}">
      <dgm:prSet/>
      <dgm:spPr/>
      <dgm:t>
        <a:bodyPr/>
        <a:lstStyle/>
        <a:p>
          <a:endParaRPr lang="ru-RU"/>
        </a:p>
      </dgm:t>
    </dgm:pt>
    <dgm:pt modelId="{76AA2917-9A65-4C82-BDE0-C677E20D3D30}" type="pres">
      <dgm:prSet presAssocID="{081A8213-1890-447C-B24A-E22A22ADD92E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49170A-5821-4BBF-AF62-9E4DF9CCA762}" type="pres">
      <dgm:prSet presAssocID="{B613A66C-71A8-4C17-A1FE-D33122150F20}" presName="composite" presStyleCnt="0"/>
      <dgm:spPr/>
    </dgm:pt>
    <dgm:pt modelId="{CEA6491C-2CBF-475B-8536-2A219295A3CB}" type="pres">
      <dgm:prSet presAssocID="{B613A66C-71A8-4C17-A1FE-D33122150F20}" presName="imgShp" presStyleLbl="fgImgPlace1" presStyleIdx="0" presStyleCnt="5" custLinFactNeighborX="-95036" custLinFactNeighborY="842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2978F23-F2E1-4B38-BC3B-E9A28FA992C2}" type="pres">
      <dgm:prSet presAssocID="{B613A66C-71A8-4C17-A1FE-D33122150F20}" presName="txShp" presStyleLbl="node1" presStyleIdx="0" presStyleCnt="5" custScaleX="1393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BEEE9B-7356-4579-8090-94922B7AD883}" type="pres">
      <dgm:prSet presAssocID="{BB87174D-170F-4E7E-89B5-4C98F76002EB}" presName="spacing" presStyleCnt="0"/>
      <dgm:spPr/>
    </dgm:pt>
    <dgm:pt modelId="{1E53633D-35F0-42C1-BD8E-A4FEC4877189}" type="pres">
      <dgm:prSet presAssocID="{7C3D2AB8-4B77-4FC5-9983-1C68ADBE6B5B}" presName="composite" presStyleCnt="0"/>
      <dgm:spPr/>
    </dgm:pt>
    <dgm:pt modelId="{7FC264BB-8D7C-4CB6-B884-87004BB33058}" type="pres">
      <dgm:prSet presAssocID="{7C3D2AB8-4B77-4FC5-9983-1C68ADBE6B5B}" presName="imgShp" presStyleLbl="fgImgPlace1" presStyleIdx="1" presStyleCnt="5" custLinFactX="-3523" custLinFactNeighborX="-100000" custLinFactNeighborY="-261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9B586EA-CA5B-4C69-9781-C031C35C3D14}" type="pres">
      <dgm:prSet presAssocID="{7C3D2AB8-4B77-4FC5-9983-1C68ADBE6B5B}" presName="txShp" presStyleLbl="node1" presStyleIdx="1" presStyleCnt="5" custScaleX="1392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ACDC51-EBA0-4757-AB54-03C53787D583}" type="pres">
      <dgm:prSet presAssocID="{3F139A82-87B5-41C9-B355-20EB2DB41BA5}" presName="spacing" presStyleCnt="0"/>
      <dgm:spPr/>
    </dgm:pt>
    <dgm:pt modelId="{2DFDFAEC-3256-4184-9C5E-3ED55573D83D}" type="pres">
      <dgm:prSet presAssocID="{3F0BF610-8001-4DD2-B5A8-338954921897}" presName="composite" presStyleCnt="0"/>
      <dgm:spPr/>
    </dgm:pt>
    <dgm:pt modelId="{8C50819A-EBA0-409C-B18F-F7C8D628BDC9}" type="pres">
      <dgm:prSet presAssocID="{3F0BF610-8001-4DD2-B5A8-338954921897}" presName="imgShp" presStyleLbl="fgImgPlace1" presStyleIdx="2" presStyleCnt="5" custLinFactX="-3523" custLinFactY="30623" custLinFactNeighborX="-100000" custLinFactNeighborY="10000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E52B255-1A60-4180-B6B1-6B5EC0248954}" type="pres">
      <dgm:prSet presAssocID="{3F0BF610-8001-4DD2-B5A8-338954921897}" presName="txShp" presStyleLbl="node1" presStyleIdx="2" presStyleCnt="5" custScaleX="142344" custLinFactY="28505" custLinFactNeighborX="-16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F07AF0-D28E-4702-B80A-5F45A985D737}" type="pres">
      <dgm:prSet presAssocID="{BD2354B7-19CC-4BB8-B332-562985C3AC53}" presName="spacing" presStyleCnt="0"/>
      <dgm:spPr/>
    </dgm:pt>
    <dgm:pt modelId="{C3BBD3A0-FB70-429C-8019-60221DDB0D40}" type="pres">
      <dgm:prSet presAssocID="{5AFE6783-75FB-4A55-80E2-C8F53B67CBD8}" presName="composite" presStyleCnt="0"/>
      <dgm:spPr/>
    </dgm:pt>
    <dgm:pt modelId="{CFD74472-2294-4BA6-A201-23EC0D5B66E9}" type="pres">
      <dgm:prSet presAssocID="{5AFE6783-75FB-4A55-80E2-C8F53B67CBD8}" presName="imgShp" presStyleLbl="fgImgPlace1" presStyleIdx="3" presStyleCnt="5" custLinFactY="-35014" custLinFactNeighborX="-86550" custLinFactNeighborY="-100000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4D7C4D17-053B-41DB-8D8C-DE400B2CD8F1}" type="pres">
      <dgm:prSet presAssocID="{5AFE6783-75FB-4A55-80E2-C8F53B67CBD8}" presName="txShp" presStyleLbl="node1" presStyleIdx="3" presStyleCnt="5" custScaleX="136773" custLinFactY="-33564" custLinFactNeighborX="123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5E7835-A364-4597-9E40-5FE77150E5F1}" type="pres">
      <dgm:prSet presAssocID="{17FC3779-5999-46EC-A68B-A0C033015BD0}" presName="spacing" presStyleCnt="0"/>
      <dgm:spPr/>
    </dgm:pt>
    <dgm:pt modelId="{25027C8D-15BC-41C9-9094-A70DAE9C0072}" type="pres">
      <dgm:prSet presAssocID="{38799109-A434-49A9-9CD1-B47204044169}" presName="composite" presStyleCnt="0"/>
      <dgm:spPr/>
    </dgm:pt>
    <dgm:pt modelId="{11E924BD-6DF7-41A3-9B8D-3A25DEF98A36}" type="pres">
      <dgm:prSet presAssocID="{38799109-A434-49A9-9CD1-B47204044169}" presName="imgShp" presStyleLbl="fgImgPlace1" presStyleIdx="4" presStyleCnt="5" custLinFactNeighborX="-95037" custLinFactNeighborY="-1026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E59E598C-A830-40CE-81C4-293C08443CA4}" type="pres">
      <dgm:prSet presAssocID="{38799109-A434-49A9-9CD1-B47204044169}" presName="txShp" presStyleLbl="node1" presStyleIdx="4" presStyleCnt="5" custScaleX="139336" custLinFactNeighborX="1343" custLinFactNeighborY="-17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34CCDD-F8C3-4CEE-A31C-E8E8E7E64C41}" type="presOf" srcId="{38799109-A434-49A9-9CD1-B47204044169}" destId="{E59E598C-A830-40CE-81C4-293C08443CA4}" srcOrd="0" destOrd="0" presId="urn:microsoft.com/office/officeart/2005/8/layout/vList3#4"/>
    <dgm:cxn modelId="{E0F5E9DD-E385-4338-9250-49E0DC6AD70D}" type="presOf" srcId="{3F0BF610-8001-4DD2-B5A8-338954921897}" destId="{2E52B255-1A60-4180-B6B1-6B5EC0248954}" srcOrd="0" destOrd="0" presId="urn:microsoft.com/office/officeart/2005/8/layout/vList3#4"/>
    <dgm:cxn modelId="{AD3C3AFF-8E03-4957-8A58-7334DE4478D6}" type="presOf" srcId="{B613A66C-71A8-4C17-A1FE-D33122150F20}" destId="{62978F23-F2E1-4B38-BC3B-E9A28FA992C2}" srcOrd="0" destOrd="0" presId="urn:microsoft.com/office/officeart/2005/8/layout/vList3#4"/>
    <dgm:cxn modelId="{6989A523-8025-459E-8F5C-271D2385D5A8}" type="presOf" srcId="{5AFE6783-75FB-4A55-80E2-C8F53B67CBD8}" destId="{4D7C4D17-053B-41DB-8D8C-DE400B2CD8F1}" srcOrd="0" destOrd="0" presId="urn:microsoft.com/office/officeart/2005/8/layout/vList3#4"/>
    <dgm:cxn modelId="{48AFFF06-E8F6-4A67-BA0C-689F59B10887}" type="presOf" srcId="{7C3D2AB8-4B77-4FC5-9983-1C68ADBE6B5B}" destId="{99B586EA-CA5B-4C69-9781-C031C35C3D14}" srcOrd="0" destOrd="0" presId="urn:microsoft.com/office/officeart/2005/8/layout/vList3#4"/>
    <dgm:cxn modelId="{D89D1483-287C-42D4-9E56-C83BF9B6A623}" srcId="{081A8213-1890-447C-B24A-E22A22ADD92E}" destId="{3F0BF610-8001-4DD2-B5A8-338954921897}" srcOrd="2" destOrd="0" parTransId="{666004BE-2FB8-4DD5-A624-7339259A58A8}" sibTransId="{BD2354B7-19CC-4BB8-B332-562985C3AC53}"/>
    <dgm:cxn modelId="{07DB8D05-1C79-4CD5-BD7B-120AC960D756}" srcId="{081A8213-1890-447C-B24A-E22A22ADD92E}" destId="{B613A66C-71A8-4C17-A1FE-D33122150F20}" srcOrd="0" destOrd="0" parTransId="{970C6646-9030-4759-BD9D-06C658BBF771}" sibTransId="{BB87174D-170F-4E7E-89B5-4C98F76002EB}"/>
    <dgm:cxn modelId="{A1A5A92D-7CBB-4940-A379-2355BC547E17}" srcId="{081A8213-1890-447C-B24A-E22A22ADD92E}" destId="{38799109-A434-49A9-9CD1-B47204044169}" srcOrd="4" destOrd="0" parTransId="{9AF4A212-D78C-4ECF-A5BD-B8D2DFDEC33F}" sibTransId="{9CA54987-0F47-4C92-B1C1-DAE755411063}"/>
    <dgm:cxn modelId="{D4F23976-F842-439B-BE77-1EF4479E0259}" srcId="{081A8213-1890-447C-B24A-E22A22ADD92E}" destId="{5AFE6783-75FB-4A55-80E2-C8F53B67CBD8}" srcOrd="3" destOrd="0" parTransId="{5E9FA058-A0C0-4DF7-BE0A-476F7D9CD12C}" sibTransId="{17FC3779-5999-46EC-A68B-A0C033015BD0}"/>
    <dgm:cxn modelId="{1FC52D32-60CC-4023-9EEC-E07A32EA0827}" srcId="{081A8213-1890-447C-B24A-E22A22ADD92E}" destId="{7C3D2AB8-4B77-4FC5-9983-1C68ADBE6B5B}" srcOrd="1" destOrd="0" parTransId="{324B0F93-F90E-4BA7-9AEE-2BAE11A3F78C}" sibTransId="{3F139A82-87B5-41C9-B355-20EB2DB41BA5}"/>
    <dgm:cxn modelId="{A07A92FE-0A88-400E-BC79-CA2BBF7C5595}" type="presOf" srcId="{081A8213-1890-447C-B24A-E22A22ADD92E}" destId="{76AA2917-9A65-4C82-BDE0-C677E20D3D30}" srcOrd="0" destOrd="0" presId="urn:microsoft.com/office/officeart/2005/8/layout/vList3#4"/>
    <dgm:cxn modelId="{A0E7D346-F48D-4829-866B-98528874B81B}" type="presParOf" srcId="{76AA2917-9A65-4C82-BDE0-C677E20D3D30}" destId="{2849170A-5821-4BBF-AF62-9E4DF9CCA762}" srcOrd="0" destOrd="0" presId="urn:microsoft.com/office/officeart/2005/8/layout/vList3#4"/>
    <dgm:cxn modelId="{691EBB65-EC19-4093-B1EB-25E54E7777F6}" type="presParOf" srcId="{2849170A-5821-4BBF-AF62-9E4DF9CCA762}" destId="{CEA6491C-2CBF-475B-8536-2A219295A3CB}" srcOrd="0" destOrd="0" presId="urn:microsoft.com/office/officeart/2005/8/layout/vList3#4"/>
    <dgm:cxn modelId="{CA274E42-7C6C-45EE-A1CC-4671485BD3BE}" type="presParOf" srcId="{2849170A-5821-4BBF-AF62-9E4DF9CCA762}" destId="{62978F23-F2E1-4B38-BC3B-E9A28FA992C2}" srcOrd="1" destOrd="0" presId="urn:microsoft.com/office/officeart/2005/8/layout/vList3#4"/>
    <dgm:cxn modelId="{65EC1FCF-3203-4131-9D28-A307BAF5F064}" type="presParOf" srcId="{76AA2917-9A65-4C82-BDE0-C677E20D3D30}" destId="{B1BEEE9B-7356-4579-8090-94922B7AD883}" srcOrd="1" destOrd="0" presId="urn:microsoft.com/office/officeart/2005/8/layout/vList3#4"/>
    <dgm:cxn modelId="{BFE6C08C-9465-4A07-A223-D5E3D64BEC6B}" type="presParOf" srcId="{76AA2917-9A65-4C82-BDE0-C677E20D3D30}" destId="{1E53633D-35F0-42C1-BD8E-A4FEC4877189}" srcOrd="2" destOrd="0" presId="urn:microsoft.com/office/officeart/2005/8/layout/vList3#4"/>
    <dgm:cxn modelId="{D263E6C7-32B4-4CBA-9D91-CA646DBE4CB5}" type="presParOf" srcId="{1E53633D-35F0-42C1-BD8E-A4FEC4877189}" destId="{7FC264BB-8D7C-4CB6-B884-87004BB33058}" srcOrd="0" destOrd="0" presId="urn:microsoft.com/office/officeart/2005/8/layout/vList3#4"/>
    <dgm:cxn modelId="{B5A1C429-CAD0-4EFC-8D14-6513FEE9E335}" type="presParOf" srcId="{1E53633D-35F0-42C1-BD8E-A4FEC4877189}" destId="{99B586EA-CA5B-4C69-9781-C031C35C3D14}" srcOrd="1" destOrd="0" presId="urn:microsoft.com/office/officeart/2005/8/layout/vList3#4"/>
    <dgm:cxn modelId="{DE2F9C2B-CEF9-4A98-B597-9BF73309FC59}" type="presParOf" srcId="{76AA2917-9A65-4C82-BDE0-C677E20D3D30}" destId="{B8ACDC51-EBA0-4757-AB54-03C53787D583}" srcOrd="3" destOrd="0" presId="urn:microsoft.com/office/officeart/2005/8/layout/vList3#4"/>
    <dgm:cxn modelId="{2BE9EA7F-10D2-4FAA-B4E2-9F4BBDC0DFC5}" type="presParOf" srcId="{76AA2917-9A65-4C82-BDE0-C677E20D3D30}" destId="{2DFDFAEC-3256-4184-9C5E-3ED55573D83D}" srcOrd="4" destOrd="0" presId="urn:microsoft.com/office/officeart/2005/8/layout/vList3#4"/>
    <dgm:cxn modelId="{3F3188D2-62F6-4828-BCBE-E94B223C43C6}" type="presParOf" srcId="{2DFDFAEC-3256-4184-9C5E-3ED55573D83D}" destId="{8C50819A-EBA0-409C-B18F-F7C8D628BDC9}" srcOrd="0" destOrd="0" presId="urn:microsoft.com/office/officeart/2005/8/layout/vList3#4"/>
    <dgm:cxn modelId="{0DCE2BE7-B353-4DE3-B7E5-32CB331B19DC}" type="presParOf" srcId="{2DFDFAEC-3256-4184-9C5E-3ED55573D83D}" destId="{2E52B255-1A60-4180-B6B1-6B5EC0248954}" srcOrd="1" destOrd="0" presId="urn:microsoft.com/office/officeart/2005/8/layout/vList3#4"/>
    <dgm:cxn modelId="{9C5310E8-7DB5-4D07-9A05-7C4944520450}" type="presParOf" srcId="{76AA2917-9A65-4C82-BDE0-C677E20D3D30}" destId="{7EF07AF0-D28E-4702-B80A-5F45A985D737}" srcOrd="5" destOrd="0" presId="urn:microsoft.com/office/officeart/2005/8/layout/vList3#4"/>
    <dgm:cxn modelId="{BC404ACB-DF73-447F-BAAA-76B028653A55}" type="presParOf" srcId="{76AA2917-9A65-4C82-BDE0-C677E20D3D30}" destId="{C3BBD3A0-FB70-429C-8019-60221DDB0D40}" srcOrd="6" destOrd="0" presId="urn:microsoft.com/office/officeart/2005/8/layout/vList3#4"/>
    <dgm:cxn modelId="{041E73D4-652E-4226-87BA-112F59527F8D}" type="presParOf" srcId="{C3BBD3A0-FB70-429C-8019-60221DDB0D40}" destId="{CFD74472-2294-4BA6-A201-23EC0D5B66E9}" srcOrd="0" destOrd="0" presId="urn:microsoft.com/office/officeart/2005/8/layout/vList3#4"/>
    <dgm:cxn modelId="{8C196E3B-4388-48F5-A397-C6AB56C1204C}" type="presParOf" srcId="{C3BBD3A0-FB70-429C-8019-60221DDB0D40}" destId="{4D7C4D17-053B-41DB-8D8C-DE400B2CD8F1}" srcOrd="1" destOrd="0" presId="urn:microsoft.com/office/officeart/2005/8/layout/vList3#4"/>
    <dgm:cxn modelId="{4E36B4E1-EB3F-4832-AA40-0D21C0CE805B}" type="presParOf" srcId="{76AA2917-9A65-4C82-BDE0-C677E20D3D30}" destId="{A95E7835-A364-4597-9E40-5FE77150E5F1}" srcOrd="7" destOrd="0" presId="urn:microsoft.com/office/officeart/2005/8/layout/vList3#4"/>
    <dgm:cxn modelId="{9182248D-67A5-4B5C-84B8-C72792873A8F}" type="presParOf" srcId="{76AA2917-9A65-4C82-BDE0-C677E20D3D30}" destId="{25027C8D-15BC-41C9-9094-A70DAE9C0072}" srcOrd="8" destOrd="0" presId="urn:microsoft.com/office/officeart/2005/8/layout/vList3#4"/>
    <dgm:cxn modelId="{A11A706C-59C3-4A38-AA2C-8182421579D1}" type="presParOf" srcId="{25027C8D-15BC-41C9-9094-A70DAE9C0072}" destId="{11E924BD-6DF7-41A3-9B8D-3A25DEF98A36}" srcOrd="0" destOrd="0" presId="urn:microsoft.com/office/officeart/2005/8/layout/vList3#4"/>
    <dgm:cxn modelId="{37D51693-42EB-4BF5-ABC5-3509C4E74E57}" type="presParOf" srcId="{25027C8D-15BC-41C9-9094-A70DAE9C0072}" destId="{E59E598C-A830-40CE-81C4-293C08443CA4}" srcOrd="1" destOrd="0" presId="urn:microsoft.com/office/officeart/2005/8/layout/vList3#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4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30A5E7E-BC5F-4513-86EE-DB0E480866FD}" type="datetimeFigureOut">
              <a:rPr lang="ru-RU"/>
              <a:pPr>
                <a:defRPr/>
              </a:pPr>
              <a:t>26.04.2022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FD2CE51-8B1C-4AE1-8224-D1CDD5E7E4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2CE51-8B1C-4AE1-8224-D1CDD5E7E45C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2CE51-8B1C-4AE1-8224-D1CDD5E7E45C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665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7287955-0A5A-4A64-AA4E-F1E6E1220065}" type="slidenum">
              <a:rPr lang="ru-RU" smtClean="0"/>
              <a:pPr/>
              <a:t>33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2CE51-8B1C-4AE1-8224-D1CDD5E7E45C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747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7B659A6-A4CF-4F9D-9143-40076D4553ED}" type="slidenum">
              <a:rPr lang="ru-RU" smtClean="0"/>
              <a:pPr/>
              <a:t>38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DE69F7-6DF5-40F9-9776-DC1D0C5C0A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E4ACED-4746-4303-8DCC-FBE36FD6CE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E9761C-AAE9-4226-958D-1CC015E2D3F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8EFAD0-96C8-4033-B62F-02B5CADF09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B35D8-6ACF-4807-A15E-E62ECF1FB5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4EBAD2-AF1C-4C1A-9B87-067E33E921D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1D0095-5E0D-42F5-A295-98911222A8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46E281-AEBB-42EA-A30A-E776E8D043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83F7F3-6968-4A0F-9AFB-36F1F1D348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113FFD-38A7-4C8C-8178-C38124A273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BB6A3B-31E4-496D-9C81-43229FDCBC7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1CB6E-B16D-412C-8A0D-D51B71C7AB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9CB0F6-51A2-47B4-9DD3-7ADF0C5503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6C51AF6-B673-47D8-B5B1-DD73959D3C3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  <p:sldLayoutId id="2147484080" r:id="rId12"/>
    <p:sldLayoutId id="214748408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447800"/>
            <a:ext cx="8001000" cy="51054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5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 для граждан </a:t>
            </a:r>
            <a:r>
              <a:rPr lang="ru-RU" sz="5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проекту решения Совета муниципального образования </a:t>
            </a:r>
            <a:b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«Родниковский муниципальный район» </a:t>
            </a:r>
            <a:b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«Об исполнении районного бюджета за 2021 год»</a:t>
            </a:r>
          </a:p>
        </p:txBody>
      </p:sp>
      <p:pic>
        <p:nvPicPr>
          <p:cNvPr id="4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152400"/>
            <a:ext cx="115904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6" grpId="1"/>
      <p:bldP spid="6146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8891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бюджета</a:t>
            </a:r>
          </a:p>
        </p:txBody>
      </p:sp>
      <p:sp>
        <p:nvSpPr>
          <p:cNvPr id="388099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838200"/>
            <a:ext cx="8991600" cy="5715000"/>
          </a:xfrm>
        </p:spPr>
        <p:txBody>
          <a:bodyPr>
            <a:normAutofit fontScale="92500"/>
          </a:bodyPr>
          <a:lstStyle/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Одним из этапов бюджетного процесса является исполнение бюджета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Финансовый год начинается 1 января и завершается 31 декабря – соответствует календарному году.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Исполнением бюджета является: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выполнение комплекса мероприятий по обеспечению поступлений в бюджет;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финансирование дефицита бюджета. 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  <a:buNone/>
              <a:defRPr/>
            </a:pP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процессе исполнения бюджета участвуют: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органы исполнительной власти, 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финансовые и налоговые органы, 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кредитные учреждения, </a:t>
            </a:r>
          </a:p>
          <a:p>
            <a:pPr algn="just">
              <a:lnSpc>
                <a:spcPct val="110000"/>
              </a:lnSpc>
              <a:spcBef>
                <a:spcPct val="50000"/>
              </a:spcBef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юридические и физические лица – плательщики налогов в бюджет, получатели бюджетных средств. 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eaLnBrk="1" hangingPunct="1">
              <a:lnSpc>
                <a:spcPct val="80000"/>
              </a:lnSpc>
              <a:defRPr/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3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районного бюджета за 2021 год</a:t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</a:t>
            </a:r>
            <a: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млн. руб.</a:t>
            </a:r>
          </a:p>
        </p:txBody>
      </p:sp>
      <p:graphicFrame>
        <p:nvGraphicFramePr>
          <p:cNvPr id="377021" name="Group 189"/>
          <p:cNvGraphicFramePr>
            <a:graphicFrameLocks noGrp="1"/>
          </p:cNvGraphicFramePr>
          <p:nvPr>
            <p:ph type="tbl" idx="1"/>
          </p:nvPr>
        </p:nvGraphicFramePr>
        <p:xfrm>
          <a:off x="304800" y="1447800"/>
          <a:ext cx="8610599" cy="4359231"/>
        </p:xfrm>
        <a:graphic>
          <a:graphicData uri="http://schemas.openxmlformats.org/drawingml/2006/table">
            <a:tbl>
              <a:tblPr/>
              <a:tblGrid>
                <a:gridCol w="1600200">
                  <a:extLst>
                    <a:ext uri="{9D8B030D-6E8A-4147-A177-3AD203B41FA5}"/>
                  </a:extLst>
                </a:gridCol>
                <a:gridCol w="1676400">
                  <a:extLst>
                    <a:ext uri="{9D8B030D-6E8A-4147-A177-3AD203B41FA5}"/>
                  </a:extLst>
                </a:gridCol>
                <a:gridCol w="1447800">
                  <a:extLst>
                    <a:ext uri="{9D8B030D-6E8A-4147-A177-3AD203B41FA5}"/>
                  </a:extLst>
                </a:gridCol>
                <a:gridCol w="1600200">
                  <a:extLst>
                    <a:ext uri="{9D8B030D-6E8A-4147-A177-3AD203B41FA5}"/>
                  </a:extLst>
                </a:gridCol>
                <a:gridCol w="1143000"/>
                <a:gridCol w="1142999"/>
              </a:tblGrid>
              <a:tr h="3810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Утверждено на 2021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Изменения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 течении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года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%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9372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первоначально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 учетом внесенных изменений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708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Общий  объем доходов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655,3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750,3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+ 95,0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739,9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98,6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Общий  объем  расходов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683,0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785,7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+ 102,7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741,8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94,4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293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Дефицит  (профицит)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27,7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35,4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+ 7,7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5341" name="Group 141"/>
          <p:cNvGraphicFramePr>
            <a:graphicFrameLocks noGrp="1"/>
          </p:cNvGraphicFramePr>
          <p:nvPr>
            <p:ph type="tbl" idx="1"/>
          </p:nvPr>
        </p:nvGraphicFramePr>
        <p:xfrm>
          <a:off x="304800" y="990600"/>
          <a:ext cx="8610599" cy="5024138"/>
        </p:xfrm>
        <a:graphic>
          <a:graphicData uri="http://schemas.openxmlformats.org/drawingml/2006/table">
            <a:tbl>
              <a:tblPr/>
              <a:tblGrid>
                <a:gridCol w="4571999">
                  <a:extLst>
                    <a:ext uri="{9D8B030D-6E8A-4147-A177-3AD203B41FA5}"/>
                  </a:extLst>
                </a:gridCol>
                <a:gridCol w="1371600">
                  <a:extLst>
                    <a:ext uri="{9D8B030D-6E8A-4147-A177-3AD203B41FA5}"/>
                  </a:extLst>
                </a:gridCol>
                <a:gridCol w="1447800">
                  <a:extLst>
                    <a:ext uri="{9D8B030D-6E8A-4147-A177-3AD203B41FA5}"/>
                  </a:extLst>
                </a:gridCol>
                <a:gridCol w="1219200">
                  <a:extLst>
                    <a:ext uri="{9D8B030D-6E8A-4147-A177-3AD203B41FA5}"/>
                  </a:extLst>
                </a:gridCol>
              </a:tblGrid>
              <a:tr h="5333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План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(млн.руб.)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Исполнено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(млн.руб.)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% исполнения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43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Налоговые и неналоговые доходы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159,3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156,1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98,0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96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Дотация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189,8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189,8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96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Субсидии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107,7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101,5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94,7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96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Субвенции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198,3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198,2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99,9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780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Иные межбюджетные трансферты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107,2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106,3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99,7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935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Доходы от возврата  межбюджетных трансфертов прошлых лет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35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Возврат остатков  межбюджетных трансфертов прошлых лет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-13,2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-13,2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96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ВСЕГО ДОХОДОВ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750,3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739,9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98,6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286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Объем доходов в расчете на 1 жителя (руб.)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23 450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23 174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98,8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3606" name="Прямоугольник 2"/>
          <p:cNvSpPr>
            <a:spLocks noChangeArrowheads="1"/>
          </p:cNvSpPr>
          <p:nvPr/>
        </p:nvSpPr>
        <p:spPr bwMode="auto">
          <a:xfrm>
            <a:off x="1143000" y="0"/>
            <a:ext cx="6705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Исполнение районного бюджета</a:t>
            </a:r>
          </a:p>
          <a:p>
            <a:pPr algn="ctr"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по доходам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за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2021 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год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077200" cy="9144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доходов районного бюджета 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 2021  год 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914400"/>
          <a:ext cx="81534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04800" y="5105400"/>
            <a:ext cx="8686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Доходы районного бюджета состоят из налоговых и неналоговых доходов, а также безвозмездных поступлений из других бюджетов бюджетной системы Российской Федерации. По итогам исполнения бюджета за 2021 год доля налоговых доходов составила 14%, неналоговых доходов – 7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%, безвозмездных поступлений –79 % в общем объеме доходов районного бюджета. 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77813"/>
            <a:ext cx="8763000" cy="11398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районного бюджета по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налоговым доходам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2021 год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       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(млн.руб.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ph type="tbl" idx="1"/>
          </p:nvPr>
        </p:nvGraphicFramePr>
        <p:xfrm>
          <a:off x="304800" y="1143000"/>
          <a:ext cx="84582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04800" y="5105400"/>
            <a:ext cx="86868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20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структуре налоговых доходов наибольший удельный вес занимают поступления от налога на доходы физических лиц – 80,6%, налоги на совокупный доход – 8,4%, акцизов – 7,4%, государственная пошлина−3,6%.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01758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районного бюджета по неналоговым доходам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2021 год  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</a:t>
            </a:r>
            <a: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(млн.руб.)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ph type="tbl" idx="1"/>
          </p:nvPr>
        </p:nvGraphicFramePr>
        <p:xfrm>
          <a:off x="533400" y="1295400"/>
          <a:ext cx="80010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04800" y="6019800"/>
            <a:ext cx="8534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Неналоговые доходы исполнены в сумме 53,6 млн.  руб. или 92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% к годовым назначениям.</a:t>
            </a:r>
            <a:endParaRPr lang="ru-RU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01758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безвозмездных поступлений </a:t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2021 году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5410200"/>
            <a:ext cx="8610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Значимыми для районного бюджета продолжают оставаться безвозмездные поступления из областного бюджета, объем которых в 2021 году составил 583,8 млн. руб.</a:t>
            </a:r>
          </a:p>
          <a:p>
            <a:pPr indent="457200"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28600" y="1447800"/>
          <a:ext cx="86868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8077200" cy="609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расходов районного бюджета  за 2021 год</a:t>
            </a:r>
            <a:b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разделам  классификации расходов бюджетов</a:t>
            </a:r>
            <a:b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/>
              </a:rPr>
              <a:t>                                                                                                                         </a:t>
            </a:r>
            <a:r>
              <a:rPr lang="ru-RU" sz="1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(млн. руб.)</a:t>
            </a:r>
            <a:r>
              <a:rPr lang="ru-RU" sz="2000" b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effectLst/>
              </a:rPr>
            </a:br>
            <a:endParaRPr lang="ru-RU" sz="2000" b="1" dirty="0" smtClean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443486" name="Group 94"/>
          <p:cNvGraphicFramePr>
            <a:graphicFrameLocks noGrp="1"/>
          </p:cNvGraphicFramePr>
          <p:nvPr>
            <p:ph type="tbl" idx="1"/>
          </p:nvPr>
        </p:nvGraphicFramePr>
        <p:xfrm>
          <a:off x="152400" y="1437330"/>
          <a:ext cx="8839200" cy="5130323"/>
        </p:xfrm>
        <a:graphic>
          <a:graphicData uri="http://schemas.openxmlformats.org/drawingml/2006/table">
            <a:tbl>
              <a:tblPr/>
              <a:tblGrid>
                <a:gridCol w="4114800">
                  <a:extLst>
                    <a:ext uri="{9D8B030D-6E8A-4147-A177-3AD203B41FA5}"/>
                  </a:extLst>
                </a:gridCol>
                <a:gridCol w="1600200">
                  <a:extLst>
                    <a:ext uri="{9D8B030D-6E8A-4147-A177-3AD203B41FA5}"/>
                  </a:extLst>
                </a:gridCol>
                <a:gridCol w="1600200">
                  <a:extLst>
                    <a:ext uri="{9D8B030D-6E8A-4147-A177-3AD203B41FA5}"/>
                  </a:extLst>
                </a:gridCol>
                <a:gridCol w="1524000">
                  <a:extLst>
                    <a:ext uri="{9D8B030D-6E8A-4147-A177-3AD203B41FA5}"/>
                  </a:extLst>
                </a:gridCol>
              </a:tblGrid>
              <a:tr h="6844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%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30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100,7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96,6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95,9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1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47,1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42,7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90,9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186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82,6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62,9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76,2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30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442,1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428,3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96,9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30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Культура и кинематография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68,9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68,2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99,0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1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14,0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93,6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1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27,8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27,2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97,8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108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Средства массовой информации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1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ВСЕГО РАСХОДОВ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786,1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741,8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94,4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1"/>
            <a:ext cx="8229600" cy="9906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расходов районного бюджета  </a:t>
            </a:r>
            <a:b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за 2021 год                           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(млн.руб.)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52400" y="1066800"/>
          <a:ext cx="88392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28600" y="5029201"/>
            <a:ext cx="8763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структуре расходов районного бюджета преобладают бюджетные ассигнования на отрасли социальной сферы – 73,0 %, в том числе на</a:t>
            </a:r>
            <a:r>
              <a:rPr lang="en-US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образование – 58,0 %, культуру и кинематографию –</a:t>
            </a:r>
            <a:r>
              <a:rPr lang="en-US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9,0 %, физическую культуру и спорт – 4,0 %, социальную политику – 2,0%.</a:t>
            </a:r>
            <a:r>
              <a:rPr lang="ru-RU" sz="16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Расходы на национальную экономику составили 6,0 %, общегосударственные вопросы – 13 %, жилищно-коммунальное хозяйство – 8 %, от общего объема расходов  бюджета Родниковского муниципального района за 2021 год.</a:t>
            </a:r>
            <a:endParaRPr lang="ru-RU" sz="1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88913"/>
            <a:ext cx="7088187" cy="57626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районного бюджета в расчете </a:t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1 жителя</a:t>
            </a:r>
          </a:p>
        </p:txBody>
      </p:sp>
      <p:sp>
        <p:nvSpPr>
          <p:cNvPr id="447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92275" y="1052513"/>
            <a:ext cx="3124200" cy="3475037"/>
          </a:xfrm>
        </p:spPr>
        <p:txBody>
          <a:bodyPr/>
          <a:lstStyle/>
          <a:p>
            <a:pPr algn="r" eaLnBrk="1" hangingPunct="1">
              <a:buFont typeface="Wingdings" pitchFamily="2" charset="2"/>
              <a:buNone/>
              <a:defRPr/>
            </a:pPr>
            <a:endParaRPr lang="ru-RU" sz="1400" smtClean="0">
              <a:solidFill>
                <a:srgbClr val="0000CC"/>
              </a:solidFill>
            </a:endParaRPr>
          </a:p>
          <a:p>
            <a:pPr algn="r" eaLnBrk="1" hangingPunct="1">
              <a:buFont typeface="Wingdings" pitchFamily="2" charset="2"/>
              <a:buNone/>
              <a:defRPr/>
            </a:pPr>
            <a:endParaRPr lang="ru-RU" sz="1400" smtClean="0">
              <a:solidFill>
                <a:srgbClr val="0000CC"/>
              </a:solidFill>
            </a:endParaRPr>
          </a:p>
        </p:txBody>
      </p:sp>
      <p:graphicFrame>
        <p:nvGraphicFramePr>
          <p:cNvPr id="447540" name="Group 52"/>
          <p:cNvGraphicFramePr>
            <a:graphicFrameLocks noGrp="1"/>
          </p:cNvGraphicFramePr>
          <p:nvPr>
            <p:ph sz="half" idx="2"/>
          </p:nvPr>
        </p:nvGraphicFramePr>
        <p:xfrm>
          <a:off x="304800" y="1200158"/>
          <a:ext cx="8307387" cy="4724406"/>
        </p:xfrm>
        <a:graphic>
          <a:graphicData uri="http://schemas.openxmlformats.org/drawingml/2006/table">
            <a:tbl>
              <a:tblPr/>
              <a:tblGrid>
                <a:gridCol w="6781800">
                  <a:extLst>
                    <a:ext uri="{9D8B030D-6E8A-4147-A177-3AD203B41FA5}"/>
                  </a:extLst>
                </a:gridCol>
                <a:gridCol w="1525587">
                  <a:extLst>
                    <a:ext uri="{9D8B030D-6E8A-4147-A177-3AD203B41FA5}"/>
                  </a:extLst>
                </a:gridCol>
              </a:tblGrid>
              <a:tr h="582460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79582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Объем расходов районного бюджета в расчете на одного жителя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22,95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19876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жилищно-коммунальное хозяйство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1,95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10732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образование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13,25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31311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культуру и кинематографию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5489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социальную политику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57200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физическую культуру и спорт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85424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содержание органов местного самоуправления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2,99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447534" name="Rectangle 46"/>
          <p:cNvSpPr>
            <a:spLocks noChangeArrowheads="1"/>
          </p:cNvSpPr>
          <p:nvPr/>
        </p:nvSpPr>
        <p:spPr bwMode="auto">
          <a:xfrm flipH="1">
            <a:off x="7315200" y="457200"/>
            <a:ext cx="1435100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( тыс. руб.)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2600" y="0"/>
            <a:ext cx="6934200" cy="1371600"/>
          </a:xfrm>
        </p:spPr>
        <p:txBody>
          <a:bodyPr/>
          <a:lstStyle/>
          <a:p>
            <a:pPr>
              <a:defRPr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Уважаемые жители Родниковского района!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800600"/>
          </a:xfrm>
        </p:spPr>
        <p:txBody>
          <a:bodyPr>
            <a:noAutofit/>
          </a:bodyPr>
          <a:lstStyle/>
          <a:p>
            <a:pPr marL="288000" indent="457200" algn="just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Данный материал подготовлен в целях ознакомления с основными показателями исполнения районного бюджета за 2020 год.</a:t>
            </a:r>
          </a:p>
          <a:p>
            <a:pPr marL="288000" indent="457200" algn="just">
              <a:spcBef>
                <a:spcPts val="0"/>
              </a:spcBef>
              <a:buNone/>
              <a:defRPr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бюджета – это этап бюджетного процесса, который начинается с момента утверждения решения о бюджете представительным органом местного самоуправления района и продолжается в течение финансового года. </a:t>
            </a:r>
          </a:p>
          <a:p>
            <a:pPr marL="288000" indent="457200" algn="just">
              <a:spcBef>
                <a:spcPts val="0"/>
              </a:spcBef>
              <a:buNone/>
              <a:defRPr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Представленная  информация вам  составит представление об основных показателях социально-экономического развития района за 2020 год, об источниках формирования доходов районного бюджета и направлениях расходования бюджетных средств.</a:t>
            </a:r>
          </a:p>
        </p:txBody>
      </p:sp>
      <p:pic>
        <p:nvPicPr>
          <p:cNvPr id="4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76200"/>
            <a:ext cx="115904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763000" cy="1143000"/>
          </a:xfrm>
        </p:spPr>
        <p:txBody>
          <a:bodyPr>
            <a:norm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Бюджетным Кодексом Российской Федерации районный бюджет формируется и исполняется на основе муниципальных программ Родниковского муниципального района.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1524000"/>
            <a:ext cx="883920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 algn="ctr" defTabSz="800100">
              <a:lnSpc>
                <a:spcPct val="90000"/>
              </a:lnSpc>
              <a:spcAft>
                <a:spcPct val="20000"/>
              </a:spcAft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Перечень муниципальных программ  Родниковского муниципального района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образования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Социальная поддержка граждан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Обеспечение качественным жильем и услугами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коммунального хозяйства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Развитие культуры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Развитие   физической культуры и спорта 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молодежной политики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Экономическое развитие и инновационная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Совершенствование органов местного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самоуправления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defRPr/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2"/>
              </a:rPr>
              <a:t>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Охрана земель и окружающей среды</a:t>
            </a:r>
            <a:endParaRPr lang="ru-RU" alt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1" algn="just" defTabSz="800100">
              <a:lnSpc>
                <a:spcPct val="114000"/>
              </a:lnSpc>
              <a:spcAft>
                <a:spcPts val="0"/>
              </a:spcAft>
              <a:defRPr/>
            </a:pPr>
            <a:endParaRPr lang="ru-RU" alt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algn="just" defTabSz="800100">
              <a:lnSpc>
                <a:spcPct val="114000"/>
              </a:lnSpc>
              <a:spcAft>
                <a:spcPts val="0"/>
              </a:spcAft>
              <a:defRPr/>
            </a:pPr>
            <a:r>
              <a:rPr lang="ru-RU" alt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в рамках муниципальных программ составили </a:t>
            </a:r>
            <a:r>
              <a:rPr lang="ru-RU" alt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741,8 </a:t>
            </a:r>
            <a:r>
              <a:rPr lang="ru-RU" alt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руб., что составляет  98</a:t>
            </a:r>
            <a:r>
              <a:rPr lang="en-US" alt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alt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7 % общего объема расходов районного бюджета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077200" cy="86518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районного бюджета по муниципальным программам за 2021 год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endParaRPr lang="ru-RU" sz="3100" b="1" dirty="0" smtClean="0"/>
          </a:p>
        </p:txBody>
      </p:sp>
      <p:graphicFrame>
        <p:nvGraphicFramePr>
          <p:cNvPr id="452684" name="Group 76"/>
          <p:cNvGraphicFramePr>
            <a:graphicFrameLocks noGrp="1"/>
          </p:cNvGraphicFramePr>
          <p:nvPr>
            <p:ph type="tbl" idx="1"/>
          </p:nvPr>
        </p:nvGraphicFramePr>
        <p:xfrm>
          <a:off x="152400" y="1295400"/>
          <a:ext cx="8839200" cy="5549392"/>
        </p:xfrm>
        <a:graphic>
          <a:graphicData uri="http://schemas.openxmlformats.org/drawingml/2006/table">
            <a:tbl>
              <a:tblPr/>
              <a:tblGrid>
                <a:gridCol w="4261757">
                  <a:extLst>
                    <a:ext uri="{9D8B030D-6E8A-4147-A177-3AD203B41FA5}"/>
                  </a:extLst>
                </a:gridCol>
                <a:gridCol w="1578429">
                  <a:extLst>
                    <a:ext uri="{9D8B030D-6E8A-4147-A177-3AD203B41FA5}"/>
                  </a:extLst>
                </a:gridCol>
                <a:gridCol w="1499507">
                  <a:extLst>
                    <a:ext uri="{9D8B030D-6E8A-4147-A177-3AD203B41FA5}"/>
                  </a:extLst>
                </a:gridCol>
                <a:gridCol w="1499507">
                  <a:extLst>
                    <a:ext uri="{9D8B030D-6E8A-4147-A177-3AD203B41FA5}"/>
                  </a:extLst>
                </a:gridCol>
              </a:tblGrid>
              <a:tr h="7119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программы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(млн. 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Исполнено (млн. 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74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Развитие образования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425,2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411,7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96,8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74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Социальная поддержка граждан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14,8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92,6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961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Обеспечение качественным жильем и услугами жилищно-коммунального хозяйства населения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66,6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57,8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86,8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74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Развитие культуры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81,8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81,1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99,1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74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Развитие физической культуры и спорта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27,3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26,7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97,8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74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Реализация молодежной политики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1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Экономическое развитие и инновационная экономика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44,1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43,1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97,7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50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Совершенствование органов местного самоуправления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97,0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93,7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96,6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27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Охрана земель и окружающей среды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на основе муниципальных программ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761,3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732,3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96,2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3400" y="685800"/>
            <a:ext cx="8077200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соответствии с постановлением администрации муниципального образования «Родниковский муниципальный район» от 30.09.2013 №1246 «Об утверждении порядка проведения оценки эффективности реализации муниципальных программ Родниковского муниципального района»  ежегодно проводится анализ эффективности реализации программ.</a:t>
            </a:r>
            <a:endParaRPr lang="ru-RU" dirty="0" smtClean="0"/>
          </a:p>
          <a:p>
            <a:pPr indent="457200" algn="just">
              <a:lnSpc>
                <a:spcPct val="150000"/>
              </a:lnSpc>
            </a:pP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эффективности реализации муниципальных программ за 2021 год выявил, что по сравнению с отчетными периодами прошедших лет качество планирования значений целевых показателей значительно улучшилось. </a:t>
            </a:r>
          </a:p>
          <a:p>
            <a:pPr indent="457200" algn="just">
              <a:lnSpc>
                <a:spcPct val="150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По итогам оценки эффективности реализации муниципальных программ в 2021 году можно отметить, что взаимосвязь целей муниципальных программ и задач подпрограмм достигнута. По результатам  оценки эффективности все (100%) муниципальных программы признаны эффективными муниципальными программами.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/>
          </p:cNvSpPr>
          <p:nvPr>
            <p:ph type="title"/>
          </p:nvPr>
        </p:nvSpPr>
        <p:spPr>
          <a:xfrm>
            <a:off x="4800600" y="762000"/>
            <a:ext cx="4114800" cy="609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«Развитие образования Родниковского муниципального района» </a:t>
            </a:r>
            <a:b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– 411,7 млн.руб.</a:t>
            </a:r>
            <a:r>
              <a:rPr lang="ru-RU" sz="24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4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2400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52400" y="2438401"/>
          <a:ext cx="8839201" cy="42343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9571"/>
                <a:gridCol w="1999630"/>
              </a:tblGrid>
              <a:tr h="79644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ru-RU" baseline="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подпрограмм</a:t>
                      </a:r>
                      <a:endParaRPr lang="ru-RU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 </a:t>
                      </a:r>
                      <a:r>
                        <a:rPr lang="ru-RU" sz="1400" baseline="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(млн.руб.)</a:t>
                      </a:r>
                      <a:endParaRPr lang="ru-RU" sz="1400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223379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Дошкольное образование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162,7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78869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Общее образование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184,0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6899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Дополнительное </a:t>
                      </a:r>
                      <a:r>
                        <a:rPr lang="ru-RU" sz="1400" b="1" i="0" u="none" strike="noStrike" dirty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образование и воспитание </a:t>
                      </a:r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детей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20,2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52721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Выявление </a:t>
                      </a:r>
                      <a:r>
                        <a:rPr lang="ru-RU" sz="1400" b="1" i="0" u="none" strike="noStrike" dirty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и поддержка одаренных </a:t>
                      </a:r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детей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0,1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37215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Обеспечение </a:t>
                      </a:r>
                      <a:r>
                        <a:rPr lang="ru-RU" sz="1400" b="1" i="0" u="none" strike="noStrike" dirty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функционирования системы образования Родниковского муниципального </a:t>
                      </a:r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района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25,6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89508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Патриотическое </a:t>
                      </a:r>
                      <a:r>
                        <a:rPr lang="ru-RU" sz="1400" b="1" i="0" u="none" strike="noStrike" dirty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воспитание детей и молодежи Родниковского муниципального </a:t>
                      </a:r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района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0,3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2523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Обеспечение </a:t>
                      </a:r>
                      <a:r>
                        <a:rPr lang="ru-RU" sz="1400" b="1" i="0" u="none" strike="noStrike" dirty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пожарной безопасности образовательных </a:t>
                      </a:r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учреждений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2,6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37215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Развитие</a:t>
                      </a:r>
                      <a:r>
                        <a:rPr lang="ru-RU" sz="1400" b="1" i="0" u="none" strike="noStrike" dirty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, сохранение и укрепление материально - технической базы  муниципальных учреждений </a:t>
                      </a:r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образования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12,4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606224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Внедрение целевой модели цифровой образовательной среды в общеобразовательных организациях и профессиональных образовательных организациях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3,8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914400"/>
            <a:ext cx="1981200" cy="1411082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8" name="Picture 3" descr="U:\Отдел экономики\Доклад Главы за 2020 г\Доклад Главы-2020-образование\открытие Каминской СШ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2667000" cy="1926771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57200" y="0"/>
            <a:ext cx="8153400" cy="4025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indent="449263" algn="just"/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рамках реализации мероприятий  подпрограммы</a:t>
            </a:r>
            <a:r>
              <a:rPr kumimoji="0" lang="ru-RU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lang="ru-RU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Общее образование</a:t>
            </a:r>
            <a:r>
              <a:rPr kumimoji="0" lang="ru-RU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 осуществлялись следующие р</a:t>
            </a:r>
            <a:r>
              <a:rPr lang="ru-RU" baseline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асходы:</a:t>
            </a:r>
          </a:p>
          <a:p>
            <a:pPr lvl="0" indent="449263"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создание в общеобразовательных организациях Центров образования цифрового и гуманитарного профилей «Точка роста» -  5,1 млн. руб.;</a:t>
            </a:r>
          </a:p>
          <a:p>
            <a:pPr indent="449263"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создание и обеспечение функционирования центров образования естественно - научной и технологической направленностей– 3,1 млн. руб.</a:t>
            </a:r>
          </a:p>
          <a:p>
            <a:pPr lvl="0" indent="449263"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организацию бесплатного горячего питания обучающихся, получающих начальное общее образование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10,6 млн. руб.;</a:t>
            </a:r>
          </a:p>
          <a:p>
            <a:pPr lvl="0" indent="449263"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ежемесячное денежное вознаграждение за классное руководство педагогическим работникам – 9,8 млн. руб.;</a:t>
            </a:r>
          </a:p>
          <a:p>
            <a:pPr indent="449263" algn="just" eaLnBrk="0" hangingPunct="0">
              <a:lnSpc>
                <a:spcPct val="114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создание условий для занятий физической культурой и спортом – 2,6 млн. руб.</a:t>
            </a:r>
          </a:p>
          <a:p>
            <a:pPr marL="0" marR="0" lvl="0" indent="449263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AutoShape 4" descr="https://portal.iv-edu.ru/dep/mouovichrn/Lists/List2/Attachments/545/%D1%88%D0%BA%D0%BE%D0%BB%D1%8C%D0%BD%D1%8B%D0%B5-%D0%B0%D0%B2%D1%82%D0%BE%D0%B1%D1%83%D1%81%D1%8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portal.iv-edu.ru/dep/mouovichrn/Lists/List2/Attachments/545/%D1%88%D0%BA%D0%BE%D0%BB%D1%8C%D0%BD%D1%8B%D0%B5-%D0%B0%D0%B2%D1%82%D0%BE%D0%B1%D1%83%D1%81%D1%8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portal.iv-edu.ru/dep/mouovichrn/Lists/List2/Attachments/545/%D1%88%D0%BA%D0%BE%D0%BB%D1%8C%D0%BD%D1%8B%D0%B5-%D0%B0%D0%B2%D1%82%D0%BE%D0%B1%D1%83%D1%81%D1%8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portal.iv-edu.ru/dep/mouovichrn/Lists/List2/Attachments/545/%D1%88%D0%BA%D0%BE%D0%BB%D1%8C%D0%BD%D1%8B%D0%B5-%D0%B0%D0%B2%D1%82%D0%BE%D0%B1%D1%83%D1%81%D1%8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https://portal.iv-edu.ru/dep/mouovichrn/Lists/List2/Attachments/545/%D1%88%D0%BA%D0%BE%D0%BB%D1%8C%D0%BD%D1%8B%D0%B5-%D0%B0%D0%B2%D1%82%D0%BE%D0%B1%D1%83%D1%81%D1%8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BalakirevaNG\Downloads\Точка роста СШ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1" y="3733800"/>
            <a:ext cx="2209800" cy="162144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3" name="Picture 4" descr="http://rodnikovskij-rabochij.ru/wp-content/uploads/2021/09/1-2-1024x6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4572000"/>
            <a:ext cx="2298781" cy="16764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4" name="Picture 6" descr="C:\Users\BalakirevaNG\Downloads\спортзал СШ 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6098" y="4724400"/>
            <a:ext cx="1869301" cy="13716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29" name="Picture 5" descr="C:\Users\BalakirevaNG\Downloads\спортзал СШ 4_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53000" y="3606800"/>
            <a:ext cx="2190750" cy="14605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228600" y="228600"/>
            <a:ext cx="861060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реализацию мероприятий по укреплению пожарной безопасности образовательных организаций  направлено 2,6 млн. руб. бюджетных средств.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indent="449263" algn="just" eaLnBrk="0" hangingPunct="0"/>
            <a:r>
              <a:rPr lang="ru-RU" sz="1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На исполнение мероприятий подпрограммы «Развитие, сохранение и укрепление материально - технической базы  муниципальных учреждений образования» потрачено 12,4 млн. руб.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содержания зданий и сооружений муниципальных образовательных организаций, обустройство прилегающих к ним территорий  - 3,9 млн. руб.;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установку видеонаблюдения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потрачено 0,4 млн. руб.;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капитальный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ремонт, ремонт учреждений образования (частичный ремонт кровли здания </a:t>
            </a:r>
            <a:r>
              <a:rPr kumimoji="0" lang="ru-RU" sz="1600" b="0" i="0" u="none" strike="noStrike" cap="none" normalizeH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Парской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СШ, </a:t>
            </a:r>
            <a:r>
              <a:rPr kumimoji="0" lang="ru-RU" sz="1600" b="0" i="0" u="none" strike="noStrike" cap="none" normalizeH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Сосновской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СШ им. </a:t>
            </a:r>
            <a:r>
              <a:rPr kumimoji="0" lang="ru-RU" sz="1600" b="0" i="0" u="none" strike="noStrike" cap="none" normalizeH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М.Я.Бредова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СШ № 4, замена оконных блоков в </a:t>
            </a:r>
            <a:r>
              <a:rPr lang="ru-RU" sz="1600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детском саду «Золотая рыбка», разработана ПСД на проведение капитального ремонта ЦГ СШ)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6,1 млн. руб.;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укрепление материально-технической базы муниципальных образовательных организаций района в рамках реализации наказов избирателей депутатам Ивановской областной Думы направлено бюджетных средств - 2,0 млн. руб.;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 внедрение целевой модели цифровой образовательной среды в общеобразовательных организациях израсходовано 3,8 млн. руб.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://xn--3-9sb6ajpl0b.xn----ctbfqbgebxiefapll.xn--p1ai/tinybrowser/images/tochka_rosta/46-qtraf-ujry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4953000"/>
            <a:ext cx="263823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Рисунок 7" descr="http://xn--3-9sb6ajpl0b.xn----ctbfqbgebxiefapll.xn--p1ai/tinybrowser/images/tochka_rosta/40-gwmbvjjuqqu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4495800"/>
            <a:ext cx="2895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6858000" cy="1524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«Социальная поддержка граждан Родниковского муниципального района»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- 13,7 млн.руб</a:t>
            </a:r>
            <a:r>
              <a:rPr lang="ru-RU" sz="2000" dirty="0" smtClean="0">
                <a:solidFill>
                  <a:schemeClr val="tx1"/>
                </a:solidFill>
              </a:rPr>
              <a:t>.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57200" y="3377805"/>
          <a:ext cx="8305800" cy="3100995"/>
        </p:xfrm>
        <a:graphic>
          <a:graphicData uri="http://schemas.openxmlformats.org/drawingml/2006/table">
            <a:tbl>
              <a:tblPr/>
              <a:tblGrid>
                <a:gridCol w="5590443">
                  <a:extLst>
                    <a:ext uri="{9D8B030D-6E8A-4147-A177-3AD203B41FA5}"/>
                  </a:extLst>
                </a:gridCol>
                <a:gridCol w="2715357">
                  <a:extLst>
                    <a:ext uri="{9D8B030D-6E8A-4147-A177-3AD203B41FA5}"/>
                  </a:extLst>
                </a:gridCol>
              </a:tblGrid>
              <a:tr h="634948"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подпрограмм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  </a:t>
                      </a:r>
                    </a:p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lang="ru-RU" sz="1600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(млн. ру</a:t>
                      </a:r>
                      <a:r>
                        <a:rPr lang="ru-RU" sz="1600" u="non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б.)</a:t>
                      </a:r>
                      <a:endParaRPr kumimoji="0" lang="ru-RU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0710">
                <a:tc>
                  <a:txBody>
                    <a:bodyPr/>
                    <a:lstStyle/>
                    <a:p>
                      <a:pPr marL="46038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 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Дети Родниковского района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39509">
                <a:tc>
                  <a:txBody>
                    <a:bodyPr/>
                    <a:lstStyle/>
                    <a:p>
                      <a:pPr marL="46038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</a:t>
                      </a:r>
                      <a:r>
                        <a:rPr lang="ru-RU" sz="1600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Организация отдыха и оздоровления детей</a:t>
                      </a:r>
                      <a:endParaRPr kumimoji="0" lang="ru-RU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7589">
                <a:tc>
                  <a:txBody>
                    <a:bodyPr/>
                    <a:lstStyle/>
                    <a:p>
                      <a:pPr marL="46038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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Профилактика социального неблагополучия семей с детьми, защита прав и интересов детей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21999">
                <a:tc>
                  <a:txBody>
                    <a:bodyPr/>
                    <a:lstStyle/>
                    <a:p>
                      <a:pPr marL="46038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 Забота и поддержка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35200">
                <a:tc>
                  <a:txBody>
                    <a:bodyPr/>
                    <a:lstStyle/>
                    <a:p>
                      <a:pPr marL="46038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 Кадры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88509">
            <a:off x="6365438" y="1377294"/>
            <a:ext cx="2362200" cy="182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2"/>
          <p:cNvPicPr>
            <a:picLocks noChangeAspect="1"/>
          </p:cNvPicPr>
          <p:nvPr/>
        </p:nvPicPr>
        <p:blipFill>
          <a:blip r:embed="rId4"/>
          <a:srcRect l="6055" r="7912"/>
          <a:stretch>
            <a:fillRect/>
          </a:stretch>
        </p:blipFill>
        <p:spPr bwMode="auto">
          <a:xfrm rot="21183425">
            <a:off x="357268" y="1288329"/>
            <a:ext cx="2514600" cy="1937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M:\ГОДОВЫЕ ОТЧЕТЫ\Годовые отчеты за 2019 год\Район\бюджет для граждан\2019 для граждан\2020 ФОТО для экономики\_DSC26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24200" y="1600200"/>
            <a:ext cx="2847892" cy="16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457200" y="228600"/>
            <a:ext cx="8382000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just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мероприятия подпрограммы «Дети Родниковского района» потрачено 7,5 млн. руб., из нее:</a:t>
            </a:r>
          </a:p>
          <a:p>
            <a:pPr lvl="0" indent="449263" algn="just"/>
            <a:r>
              <a:rPr lang="ru-RU" sz="1600" dirty="0" smtClean="0"/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-предоставление льготного питания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отдельным категориям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обучающихся муниципальных общеобразовательных организаций – 0,4 млн. руб.;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выплата компенсации части родительской платы за содержание ребенка в дошкольном образовательном учреждении в сумме 4,3 млн. руб., в том числе для многодетных семей 1,6 млн. руб.;</a:t>
            </a:r>
          </a:p>
          <a:p>
            <a:pPr lvl="0" indent="449263" algn="just" eaLnBrk="0" hangingPunct="0">
              <a:buFontTx/>
              <a:buChar char="-"/>
            </a:pP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предоставление жилых помещений детям-сиротам и детям, оставшимся без попечения родителей, лицам из их числа  - 3,2 млн. руб.;</a:t>
            </a:r>
          </a:p>
          <a:p>
            <a:pPr lvl="0" indent="449263" algn="just" eaLnBrk="0" hangingPunct="0">
              <a:buFontTx/>
              <a:buChar char="-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hangingPunct="0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Подпрограмма «Забота и поддержка» объем расходов  - 1,6 млн. руб.: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обеспечение граждан, проживающих на территории муниципального образования "Родниковский муниципальный район", льготными лекарственными препаратами - 0,2 млн. руб.;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оказание материальной помощи гражданам, оказавшимся в трудной жизненной ситуации в сумме 0,3 млн. руб.;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выплаты гражданам, имеющим звание «Почетный гражданин Родниковского района» составили 1,0 млн. руб.;</a:t>
            </a:r>
          </a:p>
          <a:p>
            <a:pPr lvl="0" indent="449263" algn="just" eaLnBrk="0" hangingPunct="0"/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выплаты 22 участникам подпрограмма "Кадры" потрачено 1,</a:t>
            </a:r>
            <a:r>
              <a:rPr lang="ru-RU" sz="1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млн. руб. бюджетных средств,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том числе :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aseline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Единовременные</a:t>
            </a:r>
            <a:r>
              <a:rPr lang="ru-RU" sz="1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выплаты – 0,5 млн. руб.,  доплата к заработной плате – 0,5 млн. руб., компенсация по договорам найма жилых помещений – 0,2 млн. руб., оплата по договору целевого обучения – 0,1 млн. руб.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/>
          </p:cNvSpPr>
          <p:nvPr>
            <p:ph type="title"/>
          </p:nvPr>
        </p:nvSpPr>
        <p:spPr>
          <a:xfrm>
            <a:off x="4267200" y="609600"/>
            <a:ext cx="4625974" cy="1609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27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</a:t>
            </a: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программа «</a:t>
            </a:r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Обеспечение качественным жильем и услугами жилищно-коммунального хозяйства населения Родниковского муниципального района</a:t>
            </a: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 –      57,8 млн.руб.</a:t>
            </a:r>
            <a:r>
              <a:rPr lang="ru-RU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endParaRPr lang="ru-RU" sz="1400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52400" y="2971801"/>
          <a:ext cx="8839200" cy="36853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88463">
                  <a:extLst>
                    <a:ext uri="{9D8B030D-6E8A-4147-A177-3AD203B41FA5}"/>
                  </a:extLst>
                </a:gridCol>
                <a:gridCol w="1550737">
                  <a:extLst>
                    <a:ext uri="{9D8B030D-6E8A-4147-A177-3AD203B41FA5}"/>
                  </a:extLst>
                </a:gridCol>
              </a:tblGrid>
              <a:tr h="886612"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подпрограммы</a:t>
                      </a:r>
                    </a:p>
                  </a:txBody>
                  <a:tcPr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 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lang="ru-RU" sz="1400" u="non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(млн. руб.)</a:t>
                      </a:r>
                      <a:endParaRPr kumimoji="0" lang="ru-RU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noFill/>
                  </a:tcPr>
                </a:tc>
                <a:extLst>
                  <a:ext uri="{0D108BD9-81ED-4DB2-BD59-A6C34878D82A}"/>
                </a:extLst>
              </a:tr>
              <a:tr h="274118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Обеспечение </a:t>
                      </a:r>
                      <a:r>
                        <a:rPr lang="ru-RU" sz="1600" b="0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жильем молодых </a:t>
                      </a:r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семей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/>
                </a:extLst>
              </a:tr>
              <a:tr h="390840">
                <a:tc>
                  <a:txBody>
                    <a:bodyPr/>
                    <a:lstStyle/>
                    <a:p>
                      <a:pPr marL="10800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Поддержка граждан в сфере ипотечного жилищного кредитования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95537">
                <a:tc>
                  <a:txBody>
                    <a:bodyPr/>
                    <a:lstStyle/>
                    <a:p>
                      <a:pPr marL="108000" rtl="0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Модернизация объектов коммунальной инфраструктуры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/>
                </a:extLst>
              </a:tr>
              <a:tr h="369422">
                <a:tc>
                  <a:txBody>
                    <a:bodyPr/>
                    <a:lstStyle/>
                    <a:p>
                      <a:pPr marL="10800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Устойчивое развитие сельских территорий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89233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Организация </a:t>
                      </a:r>
                      <a:r>
                        <a:rPr lang="ru-RU" sz="1600" b="0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содержания муниципального жилищного </a:t>
                      </a:r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фонда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8,6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/>
                </a:extLst>
              </a:tr>
              <a:tr h="475919">
                <a:tc>
                  <a:txBody>
                    <a:bodyPr/>
                    <a:lstStyle/>
                    <a:p>
                      <a:pPr marL="10800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Развитие газификации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43,1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75919">
                <a:tc>
                  <a:txBody>
                    <a:bodyPr/>
                    <a:lstStyle/>
                    <a:p>
                      <a:pPr marL="10800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Переселение граждан из аварийного жилищного фонда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52400"/>
            <a:ext cx="2361127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219200"/>
            <a:ext cx="2477727" cy="160019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000" y="304800"/>
            <a:ext cx="845820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just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Основные мероприятия </a:t>
            </a:r>
            <a:r>
              <a:rPr lang="ru-RU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муниципальной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программы «Обеспечение качественным жильем и услугами жилищно-коммунального хозяйства населения Родниковского муниципального района» </a:t>
            </a:r>
            <a:endParaRPr kumimoji="0" lang="en-US" i="0" u="none" strike="noStrike" cap="none" normalizeH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49263" algn="just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реализация мероприятий по модернизации объектов коммунальной инфраструктуры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сумме 2,9 млн. руб.;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hangingPunct="0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</a:t>
            </a: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разработку проектной документации на строительство распределительного газопровода для газификации улиц с. Каминский, д.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Цепочкино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Скрылово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Иваниха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Горкино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Юдинка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Острецово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Тушиха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Тезинка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с. </a:t>
            </a: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Кощеево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направлено 7,0 млн. руб.;</a:t>
            </a:r>
          </a:p>
          <a:p>
            <a:pPr algn="just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на строительство распределительного газопровода для газификации улиц с. Каминский  израсходовано  36,1 млн. руб. бюджетных средств;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на ремонт муниципального жилищного фонда и его содержания до заселения израсходовано 8,6 млн.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AutoShape 2" descr="https://i.mycdn.me/i?r=AyH4iRPQ2q0otWIFepML2LxRkMm4YjH1axw0HvkdVxahQ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https://i.mycdn.me/i?r=AyH4iRPQ2q0otWIFepML2LxRtQU8CoPzCHQ-9znLmRKP8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http://rodnikovskij-rabochij.ru/wp-content/uploads/2018/09/DC2MxjeXYAA28Kd.jpg-large-520x24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4191000"/>
            <a:ext cx="4953000" cy="23336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sp>
        <p:nvSpPr>
          <p:cNvPr id="17414" name="AutoShape 6" descr="https://rodniki-37.ru/upload/iblock/cec/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https://rodniki-37.ru/upload/iblock/cec/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EJ5k3uhXUAMpaXK.jpg"/>
          <p:cNvPicPr>
            <a:picLocks noChangeAspect="1"/>
          </p:cNvPicPr>
          <p:nvPr/>
        </p:nvPicPr>
        <p:blipFill>
          <a:blip r:embed="rId3" cstate="print"/>
          <a:srcRect r="21781"/>
          <a:stretch>
            <a:fillRect/>
          </a:stretch>
        </p:blipFill>
        <p:spPr>
          <a:xfrm>
            <a:off x="914400" y="4343400"/>
            <a:ext cx="2790133" cy="2378357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ru-RU" b="1" i="1" spc="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br>
              <a:rPr lang="ru-RU" b="1" i="1" spc="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i="1" spc="3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/>
          </a:bodyPr>
          <a:lstStyle/>
          <a:p>
            <a:pPr fontAlgn="t"/>
            <a:endParaRPr lang="ru-RU" b="1" smtClean="0"/>
          </a:p>
          <a:p>
            <a:pPr fontAlgn="t"/>
            <a:endParaRPr lang="ru-RU" b="1" smtClean="0"/>
          </a:p>
          <a:p>
            <a:pPr fontAlgn="t"/>
            <a:endParaRPr lang="ru-RU" b="1" smtClean="0"/>
          </a:p>
          <a:p>
            <a:pPr fontAlgn="t"/>
            <a:endParaRPr lang="ru-RU" b="1" smtClean="0"/>
          </a:p>
          <a:p>
            <a:pPr fontAlgn="t"/>
            <a:endParaRPr lang="ru-RU" b="1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04800" y="838200"/>
          <a:ext cx="8458200" cy="5638797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362200"/>
                <a:gridCol w="6096000"/>
              </a:tblGrid>
              <a:tr h="49540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Бюджет</a:t>
                      </a:r>
                      <a:endParaRPr lang="ru-RU" sz="1200" b="1" dirty="0">
                        <a:solidFill>
                          <a:schemeClr val="tx1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          </a: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  <a:tr h="49540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Доходы бюджета</a:t>
                      </a:r>
                      <a:endParaRPr lang="ru-RU" sz="1200" b="1" dirty="0">
                        <a:solidFill>
                          <a:schemeClr val="tx1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поступающие в бюджет денежные средства, за исключением средств, являющихся источниками финансирования дефицита бюджета</a:t>
                      </a: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  <a:tr h="49540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</a:t>
                      </a:r>
                      <a:endParaRPr lang="ru-RU" sz="1200" b="1" dirty="0">
                        <a:solidFill>
                          <a:schemeClr val="tx1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выплачиваемые из бюджета денежные средства, за исключением средств, являющихся источниками финансирования дефицита бюджета</a:t>
                      </a: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  <a:tr h="492035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Дефицит бюджета</a:t>
                      </a:r>
                      <a:endParaRPr lang="ru-RU" sz="1200" b="1" dirty="0">
                        <a:solidFill>
                          <a:schemeClr val="tx1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превышение расходов бюджета над его доходами</a:t>
                      </a: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  <a:tr h="492035">
                <a:tc>
                  <a:txBody>
                    <a:bodyPr/>
                    <a:lstStyle/>
                    <a:p>
                      <a:r>
                        <a:rPr lang="ru-RU" sz="1200" b="1" dirty="0" err="1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200" b="1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бюджета</a:t>
                      </a:r>
                      <a:endParaRPr lang="ru-RU" sz="1200" b="1" dirty="0">
                        <a:solidFill>
                          <a:schemeClr val="tx1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превышение доходов бюджета над его расходами</a:t>
                      </a: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  <a:tr h="899817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Бюджетная система Российской Федерации </a:t>
                      </a: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основанная на экономических отношениях и государственном устройстве Российской Федерации, регулируемая законодательством Российской Федерации совокупность федерального бюджета, бюджетов субъектов Российской Федерации, местных бюджетов и бюджетов государственных внебюджетных фондов</a:t>
                      </a: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  <a:tr h="49540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</a:t>
                      </a: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средства, предоставляемые одним бюджетом бюджетной системы Российской Федерации другому бюджету бюджетной системы Российской Федерации</a:t>
                      </a: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  <a:tr h="873469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Муниципальный долг</a:t>
                      </a:r>
                      <a:endParaRPr lang="ru-RU" sz="1200" b="1" dirty="0">
                        <a:solidFill>
                          <a:schemeClr val="tx1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обязательства, возникающие из государственных заимствований, гарантий по обязательствам третьих лиц, другие обязательства в соответствии с видами долговых обязательств, установленными Бюджетным Кодексом РФ, принятые на себя Российской Федерацией или субъектом Российской Федерации</a:t>
                      </a: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  <a:tr h="899817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Муниципальная</a:t>
                      </a:r>
                      <a:r>
                        <a:rPr lang="ru-RU" sz="1200" b="1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программа Родниковского муниципального района</a:t>
                      </a:r>
                      <a:endParaRPr lang="ru-RU" sz="1200" b="1" dirty="0">
                        <a:solidFill>
                          <a:schemeClr val="tx1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документ стратегического планирования, содержащий комплекс планируемых мероприятий, взаимоувязанных по задачам, срокам осуществления, исполнителям и ресурсам и обеспечивающих наиболее эффективное достижение целей и решение задач социально-экономического развития муниципального образования «Родниковский муниципальный район»</a:t>
                      </a: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Rectangle 3"/>
          <p:cNvSpPr>
            <a:spLocks noGrp="1"/>
          </p:cNvSpPr>
          <p:nvPr>
            <p:ph type="title"/>
          </p:nvPr>
        </p:nvSpPr>
        <p:spPr>
          <a:xfrm>
            <a:off x="3657600" y="152400"/>
            <a:ext cx="4800600" cy="10668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«Развитие культуры Родниковского муниципального района» </a:t>
            </a:r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– 81,1 млн.руб</a:t>
            </a:r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04800" y="1875017"/>
          <a:ext cx="8458200" cy="45252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67769"/>
                <a:gridCol w="1590431"/>
              </a:tblGrid>
              <a:tr h="884416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подпрограмм</a:t>
                      </a:r>
                      <a:endParaRPr lang="ru-RU" b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 (млн.руб.)</a:t>
                      </a:r>
                      <a:endParaRPr lang="ru-RU" b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5036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Организация </a:t>
                      </a:r>
                      <a:r>
                        <a:rPr lang="ru-RU" sz="1600" b="0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досуга и обеспечение услугами организаций культуры</a:t>
                      </a:r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32,0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52568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Организация </a:t>
                      </a:r>
                      <a:r>
                        <a:rPr lang="ru-RU" sz="1600" b="0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библиотечного обслуживания населения, комплектование и обеспечение сохранности книжных </a:t>
                      </a:r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фондов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18,8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65282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Дополнительное </a:t>
                      </a:r>
                      <a:r>
                        <a:rPr lang="ru-RU" sz="1600" b="0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образование детей в сфере культуры и </a:t>
                      </a:r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искусства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38010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Обеспечение </a:t>
                      </a:r>
                      <a:r>
                        <a:rPr lang="ru-RU" sz="1600" b="0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деятельности отрасли </a:t>
                      </a:r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культуры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13,7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589698">
                <a:tc>
                  <a:txBody>
                    <a:bodyPr/>
                    <a:lstStyle/>
                    <a:p>
                      <a:pPr marL="72000" algn="just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Развитие</a:t>
                      </a:r>
                      <a:r>
                        <a:rPr lang="ru-RU" sz="1600" b="0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, сохранение и укрепление материально-технической базы муниципальных учреждений </a:t>
                      </a:r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культуры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3,3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516260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Социально-значимые </a:t>
                      </a:r>
                      <a:r>
                        <a:rPr lang="ru-RU" sz="1600" b="0" i="0" u="none" strike="noStrike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общерайонные</a:t>
                      </a:r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мероприятия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38010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Информационная среда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pic>
        <p:nvPicPr>
          <p:cNvPr id="16386" name="Picture 2" descr="http://rodnikovskij-rabochij.ru/wp-content/uploads/2016/12/%D0%BD%D0%B4%D0%BC-520x2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"/>
            <a:ext cx="3352800" cy="15796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381000" y="685800"/>
            <a:ext cx="8382000" cy="355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algn="just" hangingPunct="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рамках подпрограммы «Развитие, сохранение и укрепление материально-технической базы муниципальных учреждений культуры» произведены  расходы в сумме 3,3 млн. руб. в том числе: </a:t>
            </a:r>
          </a:p>
          <a:p>
            <a:pPr marL="108000" algn="just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на капитальный ремонт, ремонт учреждений культуры  РДК «Лидер», Малышевский СДК, Тайманихский СДК) –  2,8 млн. руб.;</a:t>
            </a:r>
          </a:p>
          <a:p>
            <a:pPr marL="108000" algn="just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на устройство водоснабжения и водоотведения учреждений культуры (Острецовский СДК) –  249,5 тыс. руб.;</a:t>
            </a:r>
          </a:p>
          <a:p>
            <a:pPr marL="108000" algn="just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на укрепление </a:t>
            </a: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материально-технической базы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муниципальных учреждений культуры Ивановской области по наказам избирателей депутатам Ивановской областной Думы 204,7 тыс.руб.</a:t>
            </a:r>
          </a:p>
          <a:p>
            <a:pPr hangingPunct="0"/>
            <a:r>
              <a:rPr lang="ru-RU" b="1" dirty="0" smtClean="0"/>
              <a:t> </a:t>
            </a:r>
            <a:endParaRPr lang="ru-RU" dirty="0"/>
          </a:p>
        </p:txBody>
      </p:sp>
      <p:sp>
        <p:nvSpPr>
          <p:cNvPr id="15362" name="AutoShape 2" descr="https://pbs.twimg.com/media/DqGCm6qWkAAYcX4.jpg:lar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304801"/>
            <a:ext cx="8610600" cy="6373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 lvl="0" indent="457200" algn="just">
              <a:lnSpc>
                <a:spcPct val="115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2021 году при реализации муниципальных программ «Развитие образования Родниковского муниципального района» и «Развитие культуры Родниковского муниципального района» была продолжена реализация майских Указов Президента Российской Федерации, направленные на поэтапное повышение заработной платы педагогическим работникам  детских садов, школ, учреждений дополнительного образования  и специалистам учреждений культуры. </a:t>
            </a:r>
          </a:p>
          <a:p>
            <a:pPr marL="108000" lvl="0" indent="457200" algn="just">
              <a:lnSpc>
                <a:spcPct val="115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Повышение заработной платы педагогическим работникам  детских садов, школ осуществлялось из средств субвенции областного бюджета, выделяемой бюджету Родниковского муниципального района на финансовое обеспечение государственных гарантий реализации прав на получение общедоступного и бесплатного дошкольного образования начального общего, основного общего, среднего общего образования в муниципальных образовательных организациях, обеспечение дополнительного образования в муниципальных общеобразовательных организациях, включая расходы на оплату труда, приобретение учебников и учебных пособий, средств обучения, игр и игрушек. </a:t>
            </a:r>
          </a:p>
          <a:p>
            <a:pPr marL="108000" lvl="0" indent="457200" algn="just">
              <a:lnSpc>
                <a:spcPct val="115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повышение заработной платы педагогическим работникам учреждений дополнительного образования  и специалистам учреждений культуры было направлено 22,4 млн. руб., из нее за счет средств  областного бюджета 20,5 млн. руб. и средств местного бюджета – 1,9 млн. руб.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610600" cy="9144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Итоги реализации Майских указов Президента Российской Федерации по повышению заработной платы отдельным категориям работников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28600" y="990599"/>
          <a:ext cx="8723998" cy="5580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3338">
                  <a:extLst>
                    <a:ext uri="{9D8B030D-6E8A-4147-A177-3AD203B41FA5}"/>
                  </a:extLst>
                </a:gridCol>
                <a:gridCol w="746066"/>
                <a:gridCol w="746066"/>
                <a:gridCol w="746066"/>
                <a:gridCol w="746066"/>
                <a:gridCol w="746066">
                  <a:extLst>
                    <a:ext uri="{9D8B030D-6E8A-4147-A177-3AD203B41FA5}"/>
                  </a:extLst>
                </a:gridCol>
                <a:gridCol w="746066"/>
                <a:gridCol w="746066"/>
                <a:gridCol w="746066"/>
                <a:gridCol w="746066"/>
                <a:gridCol w="746066"/>
              </a:tblGrid>
              <a:tr h="497522"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Категории</a:t>
                      </a:r>
                      <a:r>
                        <a:rPr lang="ru-RU" sz="1200" b="0" i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работников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 год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 год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 год 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год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353767">
                <a:tc gridSpan="9"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680843">
                <a:tc>
                  <a:txBody>
                    <a:bodyPr/>
                    <a:lstStyle/>
                    <a:p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</a:t>
                      </a:r>
                      <a:r>
                        <a:rPr lang="ru-RU" sz="1200" b="0" i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работники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9 214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14 793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18 092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18 243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18 407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18917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19914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21398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r>
                        <a:rPr lang="ru-RU" sz="1200" b="0" i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197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25702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/>
                </a:extLst>
              </a:tr>
              <a:tr h="340621">
                <a:tc gridSpan="9"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ОБЩЕЕ ОБРАЗОВАНИЕ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6190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14 342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17 820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18 408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18 443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20 018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19810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20618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22050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24 717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27418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/>
                </a:extLst>
              </a:tr>
              <a:tr h="353767">
                <a:tc>
                  <a:txBody>
                    <a:bodyPr/>
                    <a:lstStyle/>
                    <a:p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Учителя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14 798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18 280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18 362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19 058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20 705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20541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21199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22519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25194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29212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353767">
                <a:tc gridSpan="9"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6190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lang="ru-RU" sz="1200" b="0" i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586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14 011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16 630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18 323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18 093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20599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22292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23506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26261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30086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/>
                </a:extLst>
              </a:tr>
              <a:tr h="353767">
                <a:tc gridSpan="9"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585627">
                <a:tc>
                  <a:txBody>
                    <a:bodyPr/>
                    <a:lstStyle/>
                    <a:p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Работники культуры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7 345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9 003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13 354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11 930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11 673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16274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20693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22566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23728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23986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752949">
                <a:tc>
                  <a:txBody>
                    <a:bodyPr/>
                    <a:lstStyle/>
                    <a:p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Среднемесячная заработная плата по району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13 338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15 293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16 174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r>
                        <a:rPr lang="en-US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15 945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17412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19669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22032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25640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27757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/>
          </p:cNvSpPr>
          <p:nvPr>
            <p:ph type="title"/>
          </p:nvPr>
        </p:nvSpPr>
        <p:spPr>
          <a:xfrm>
            <a:off x="304800" y="0"/>
            <a:ext cx="8534400" cy="9144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«Развитие физической культуры и спорта Родниковского муниципального района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 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26,7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млн. руб.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04800" y="939775"/>
          <a:ext cx="8610600" cy="298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97236"/>
                <a:gridCol w="1713364"/>
              </a:tblGrid>
              <a:tr h="85866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  программы</a:t>
                      </a:r>
                      <a:endParaRPr lang="ru-RU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бюджета (млн.руб.)</a:t>
                      </a:r>
                      <a:endParaRPr lang="ru-RU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318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Содержание стадиона «Труд»</a:t>
                      </a:r>
                    </a:p>
                    <a:p>
                      <a:endParaRPr lang="ru-RU" sz="1600" b="0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kern="12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8,8</a:t>
                      </a:r>
                      <a:endParaRPr lang="ru-RU" sz="1600" b="0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299245">
                <a:tc>
                  <a:txBody>
                    <a:bodyPr/>
                    <a:lstStyle/>
                    <a:p>
                      <a:pPr marL="0" indent="0">
                        <a:lnSpc>
                          <a:spcPct val="80000"/>
                        </a:lnSpc>
                        <a:spcBef>
                          <a:spcPct val="0"/>
                        </a:spcBef>
                        <a:buClr>
                          <a:schemeClr val="accent3"/>
                        </a:buClr>
                        <a:defRPr/>
                      </a:pPr>
                      <a:r>
                        <a:rPr lang="ru-RU" sz="1600" b="0" i="0" u="none" strike="noStrike" kern="12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Организация и проведение массовых спортивных мероприятий </a:t>
                      </a:r>
                      <a:endParaRPr lang="ru-RU" sz="1600" b="0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600" b="0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16877">
                <a:tc>
                  <a:txBody>
                    <a:bodyPr/>
                    <a:lstStyle/>
                    <a:p>
                      <a:r>
                        <a:rPr lang="ru-RU" sz="1600" b="0" i="0" u="none" strike="noStrike" kern="12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Мероприятия, по поддержке спортивных команд, участвующих в Чемпионатах Ивановской </a:t>
                      </a:r>
                      <a:endParaRPr lang="ru-RU" sz="1600" b="0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600" b="0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865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 </a:t>
                      </a:r>
                      <a:r>
                        <a:rPr lang="ru-RU" sz="1600" b="0" i="0" u="none" strike="noStrike" kern="12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физкультурно-оздоровительного комплекса «Родники - Арена»</a:t>
                      </a:r>
                      <a:endParaRPr lang="ru-RU" sz="1600" b="0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17,5</a:t>
                      </a:r>
                      <a:endParaRPr lang="ru-RU" sz="1600" b="0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4419600"/>
            <a:ext cx="2744577" cy="2057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" name="Рисунок 8" descr="https://rodniki-37.ru/upload/iblock/f00/4rknyzi3wk3hnzen8smdx1e16og70xg0/GnCc3zmpe8g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4876800"/>
            <a:ext cx="2667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1" name="Рисунок 10" descr="https://rodniki-37.ru/upload/iblock/73c/ry9cstenf9c1key4dwdnukfge5o9jt0y/0bUQh1-MdMM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4724400"/>
            <a:ext cx="2819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/>
          </p:cNvSpPr>
          <p:nvPr>
            <p:ph type="title"/>
          </p:nvPr>
        </p:nvSpPr>
        <p:spPr>
          <a:xfrm>
            <a:off x="3962400" y="609600"/>
            <a:ext cx="4930775" cy="95091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«Реализация молодежной политики на территории Родниковского муниципального района»</a:t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израсходовано – 3,2 млн.руб.</a:t>
            </a:r>
            <a:endParaRPr lang="ru-RU" sz="2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04800" y="2971800"/>
          <a:ext cx="8534400" cy="2749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55266"/>
                <a:gridCol w="1879134"/>
              </a:tblGrid>
              <a:tr h="108675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Мероприятия  программы</a:t>
                      </a:r>
                      <a:endParaRPr lang="ru-RU" sz="20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</a:t>
                      </a:r>
                    </a:p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( млн.руб.)</a:t>
                      </a:r>
                      <a:endParaRPr lang="ru-RU" sz="18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831549">
                <a:tc>
                  <a:txBody>
                    <a:bodyPr/>
                    <a:lstStyle/>
                    <a:p>
                      <a:pPr marL="72000" algn="just" font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Организация временной трудовой занятости несовершеннолетних граждан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831549">
                <a:tc>
                  <a:txBody>
                    <a:bodyPr/>
                    <a:lstStyle/>
                    <a:p>
                      <a:pPr marL="72000" algn="just" fontAlgn="ctr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Расходы на организацию и осуществление мероприятий по работе с детьми и молодежью 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lang="ru-RU" sz="1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1676401"/>
            <a:ext cx="1933573" cy="1066800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52400"/>
            <a:ext cx="2590800" cy="145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/>
          </p:cNvSpPr>
          <p:nvPr>
            <p:ph type="title"/>
          </p:nvPr>
        </p:nvSpPr>
        <p:spPr>
          <a:xfrm>
            <a:off x="4419600" y="304800"/>
            <a:ext cx="4545013" cy="2590800"/>
          </a:xfrm>
        </p:spPr>
        <p:txBody>
          <a:bodyPr>
            <a:normAutofit fontScale="90000"/>
          </a:bodyPr>
          <a:lstStyle/>
          <a:p>
            <a:pPr eaLnBrk="1" hangingPunct="1">
              <a:buFont typeface="Georgia" pitchFamily="18" charset="0"/>
              <a:buNone/>
              <a:defRPr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«Экономическое развитие и инновационная экономика Родниковского муниципального района»</a:t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израсходовано –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43,1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млн.руб.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28600" y="2819401"/>
          <a:ext cx="8610600" cy="38324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46071"/>
                <a:gridCol w="2064529"/>
              </a:tblGrid>
              <a:tr h="61767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подпрограмм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</a:t>
                      </a:r>
                    </a:p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( млн.руб.)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79801">
                <a:tc>
                  <a:txBody>
                    <a:bodyPr/>
                    <a:lstStyle/>
                    <a:p>
                      <a:pPr marL="72000" algn="just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Поддержка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и развитие малого и среднего предпринимательства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79801">
                <a:tc>
                  <a:txBody>
                    <a:bodyPr/>
                    <a:lstStyle/>
                    <a:p>
                      <a:pPr marL="72000" algn="just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Организация транспортного обслуживания населения 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9,4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662923">
                <a:tc>
                  <a:txBody>
                    <a:bodyPr/>
                    <a:lstStyle/>
                    <a:p>
                      <a:pPr marL="72000" algn="just" fontAlgn="ctr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Энергосбережение и повышение энергетической эффективности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784899">
                <a:tc>
                  <a:txBody>
                    <a:bodyPr/>
                    <a:lstStyle/>
                    <a:p>
                      <a:pPr marL="72000" algn="just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Развитие </a:t>
                      </a:r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сети автомобильных дорог общего пользования, расположенных в границах Родниковского муниципального района и повышение безопасности дорожного </a:t>
                      </a: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движения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27,3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784899">
                <a:tc>
                  <a:txBody>
                    <a:bodyPr/>
                    <a:lstStyle/>
                    <a:p>
                      <a:pPr marL="7200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Управление муниципальным имуществом, земельными ресурсами и градостроительная деятельность</a:t>
                      </a:r>
                    </a:p>
                    <a:p>
                      <a:pPr marL="72000" algn="just" fontAlgn="ctr"/>
                      <a:endParaRPr lang="ru-RU" sz="16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066800"/>
            <a:ext cx="2133600" cy="1584176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7" name="Picture 9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"/>
            <a:ext cx="2057400" cy="132267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304800" y="152401"/>
            <a:ext cx="8686800" cy="4513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263" algn="just">
              <a:lnSpc>
                <a:spcPct val="114000"/>
              </a:lnSpc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рамках </a:t>
            </a:r>
            <a:r>
              <a:rPr lang="ru-RU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подпрограммы «Развитие сети автомобильных дорог общего пользования, расположенных в границах Родниковского муниципального района и повышение безопасности дорожного движения»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осуществлялись следующие мероприятия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indent="449263" algn="just">
              <a:lnSpc>
                <a:spcPct val="114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проведен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ремонт автомобильных дорог д.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Шевригино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д.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Деменово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с.  Деревеньки,  д.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Тайманиха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с. Пригородное  в сумме  9,2  млн. руб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indent="449263" algn="just">
              <a:lnSpc>
                <a:spcPct val="114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предоставлены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межбюджетные трансферты бюджетам поселений в соответствии с соглашениями на содержание автомобильных дорог общего пользования местного значения  в сумме 6,4 млн. руб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indent="449263" algn="just">
              <a:lnSpc>
                <a:spcPct val="114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выполнен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ямочный ремонт и ремонт картами автомобильных дорог г. Родники в сумме 4,7 млн. руб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indent="449263" algn="just">
              <a:lnSpc>
                <a:spcPct val="114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проведен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ремонт  дороги г. Родники  пл. Ленина – 3,2 млн. руб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indent="449263" algn="just">
              <a:lnSpc>
                <a:spcPct val="114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проведена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корректировка ПСД на реконструкцию автодороги ул. Кинешемская г. Родники – 0,7 млн. руб.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U:\Отдел экономики\Доклад Главы за 2020 г\фото отдел строительства\фотоотчет тротуар Гагарина\IMG-4ba308b51b730b2e74bf787d0afd8f75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4724400"/>
            <a:ext cx="2489200" cy="1905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27" name="Picture 3" descr="U:\Отдел экономики\Доклад Главы за 2020 г\фото отдел строительства\фото тротуар пригородное\IMG_20200713_1004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4876800"/>
            <a:ext cx="1314450" cy="17526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Рисунок 6" descr="C:\Users\BalakirevaNG\Downloads\IMG_39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4572000"/>
            <a:ext cx="311467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/>
          </p:cNvSpPr>
          <p:nvPr>
            <p:ph type="title"/>
          </p:nvPr>
        </p:nvSpPr>
        <p:spPr>
          <a:xfrm>
            <a:off x="1447800" y="304800"/>
            <a:ext cx="7288213" cy="12954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«Совершенствование  органов местного самоуправления» </a:t>
            </a: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израсходовано – </a:t>
            </a:r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93,7 </a:t>
            </a:r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млн.руб.</a:t>
            </a:r>
            <a:r>
              <a:rPr lang="ru-RU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ru-RU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1600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2133600"/>
          <a:ext cx="8153400" cy="3647202"/>
        </p:xfrm>
        <a:graphic>
          <a:graphicData uri="http://schemas.openxmlformats.org/drawingml/2006/table">
            <a:tbl>
              <a:tblPr/>
              <a:tblGrid>
                <a:gridCol w="6056811">
                  <a:extLst>
                    <a:ext uri="{9D8B030D-6E8A-4147-A177-3AD203B41FA5}"/>
                  </a:extLst>
                </a:gridCol>
                <a:gridCol w="2096589">
                  <a:extLst>
                    <a:ext uri="{9D8B030D-6E8A-4147-A177-3AD203B41FA5}"/>
                  </a:extLst>
                </a:gridCol>
              </a:tblGrid>
              <a:tr h="687534"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подпрограммы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  </a:t>
                      </a:r>
                    </a:p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(млн. руб.)</a:t>
                      </a:r>
                      <a:endParaRPr kumimoji="0" lang="ru-RU" sz="11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62666">
                <a:tc>
                  <a:txBody>
                    <a:bodyPr/>
                    <a:lstStyle/>
                    <a:p>
                      <a:pPr marL="1080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Обеспечение деятельности исполнительных органов </a:t>
                      </a:r>
                    </a:p>
                  </a:txBody>
                  <a:tcPr marL="19050" marR="190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82,3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11459">
                <a:tc>
                  <a:txBody>
                    <a:bodyPr/>
                    <a:lstStyle/>
                    <a:p>
                      <a:pPr marL="1080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Укрепление кадрового потенциала муниципальной службы</a:t>
                      </a:r>
                    </a:p>
                  </a:txBody>
                  <a:tcPr marL="19050" marR="190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52831">
                <a:tc>
                  <a:txBody>
                    <a:bodyPr/>
                    <a:lstStyle/>
                    <a:p>
                      <a:pPr marL="1080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Сохранение и укрепление материально-технической базы органов местного самоуправления Родниковского муниципального района</a:t>
                      </a:r>
                    </a:p>
                  </a:txBody>
                  <a:tcPr marL="19050" marR="190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6,3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30656">
                <a:tc>
                  <a:txBody>
                    <a:bodyPr/>
                    <a:lstStyle/>
                    <a:p>
                      <a:pPr marL="1080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Организация дополнительного пенсионного обеспечения отдельных категорий граждан</a:t>
                      </a:r>
                    </a:p>
                  </a:txBody>
                  <a:tcPr marL="19050" marR="190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2,7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2056">
                <a:tc>
                  <a:txBody>
                    <a:bodyPr/>
                    <a:lstStyle/>
                    <a:p>
                      <a:pPr marL="1080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Информационное общество</a:t>
                      </a:r>
                    </a:p>
                  </a:txBody>
                  <a:tcPr marL="19050" marR="190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3760" name="Text Box 5"/>
          <p:cNvSpPr txBox="1">
            <a:spLocks noChangeArrowheads="1"/>
          </p:cNvSpPr>
          <p:nvPr/>
        </p:nvSpPr>
        <p:spPr bwMode="auto">
          <a:xfrm>
            <a:off x="447675" y="5897563"/>
            <a:ext cx="1841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7" name="Рисунок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1215226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762000" y="533400"/>
            <a:ext cx="77724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263" algn="just"/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реализацию мероприятий  подпрограммы «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Обеспечение деятельности исполнительных органов»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направлено бюджетных ассигнований в сумме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82,3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млн. руб., в том числе:</a:t>
            </a:r>
          </a:p>
          <a:p>
            <a:pPr indent="449263" algn="just"/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 </a:t>
            </a:r>
            <a:r>
              <a:rPr lang="ru-RU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обеспечение функций исполнительных органов муниципального образования – </a:t>
            </a:r>
            <a:r>
              <a:rPr lang="ru-RU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54,8 </a:t>
            </a:r>
            <a:r>
              <a:rPr lang="ru-RU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млн. руб.;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49263" algn="just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 обеспечение деятельности муниципального казенного учреждения "Центр по обеспечению деятельности органов местного самоуправления" направлено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17,3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млн. руб.;</a:t>
            </a:r>
          </a:p>
          <a:p>
            <a:pPr indent="449263" algn="just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на обеспечение функционирования МФЦ «Мои документы» направлено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9,3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млн. руб., из нее за счет субсидии из областного бюджета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2,7 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млн.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49263" algn="just" eaLnBrk="0" hangingPunct="0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мероприятия подпрограммы «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Сохранение и укрепление материально-технической базы органов местного самоуправления Родниковского муниципального района» направлено бюджетных средств в</a:t>
            </a: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сумме </a:t>
            </a: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6,3 </a:t>
            </a: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млн. руб.</a:t>
            </a: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проведение ремонта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крыш административных зданий ул.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Советская д. 8 и д. 10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126523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</a:pP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итоги реализации бюджетной политики Родниковского муниципального района за 2021 год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2362200" cy="137159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 муниципального долга</a:t>
            </a:r>
            <a:endParaRPr lang="ru-RU" sz="1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7200" y="3276600"/>
            <a:ext cx="2438400" cy="13716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Своевременное и полное исполнение обязательств районного бюджета</a:t>
            </a:r>
            <a:endParaRPr lang="ru-RU" sz="1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7200" y="4953000"/>
            <a:ext cx="2438400" cy="1676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дефицита на уровне, не превышающем 10% от объема доходов районного бюджета без учета безвозмездных поступлений</a:t>
            </a:r>
            <a:endParaRPr lang="ru-RU" sz="1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48200" y="1676400"/>
            <a:ext cx="4267200" cy="1295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 по состоянию на 01.01.2022 отсутствует</a:t>
            </a:r>
            <a:endParaRPr lang="ru-RU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8200" y="5105400"/>
            <a:ext cx="4267200" cy="1295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бюджета - фактические доходы ниже произведенных расходов  на 1,9 млн. руб.</a:t>
            </a:r>
            <a:endParaRPr lang="ru-RU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8200" y="3352800"/>
            <a:ext cx="4267200" cy="1295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 социально-значимые и первоочередные обязательства,  </a:t>
            </a:r>
          </a:p>
          <a:p>
            <a:pPr lvl="0" algn="ctr"/>
            <a:r>
              <a:rPr lang="ru-RU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предусмотренные в бюджете, в 2021 году были обеспечены финансированием</a:t>
            </a:r>
            <a:endParaRPr lang="ru-RU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трелка вправо с вырезом 12"/>
          <p:cNvSpPr/>
          <p:nvPr/>
        </p:nvSpPr>
        <p:spPr>
          <a:xfrm>
            <a:off x="3048000" y="2057400"/>
            <a:ext cx="1447800" cy="484632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с вырезом 13"/>
          <p:cNvSpPr/>
          <p:nvPr/>
        </p:nvSpPr>
        <p:spPr>
          <a:xfrm>
            <a:off x="3048000" y="3733800"/>
            <a:ext cx="1447800" cy="484632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с вырезом 14"/>
          <p:cNvSpPr/>
          <p:nvPr/>
        </p:nvSpPr>
        <p:spPr>
          <a:xfrm>
            <a:off x="3048000" y="5486400"/>
            <a:ext cx="1447800" cy="484632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38600" y="228600"/>
            <a:ext cx="4876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«Охрана земель и окружающей среды на территории муниципального образования «Родниковский муниципальный район» на реализацию мероприятий использовано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1,3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www.sah67.ru/userfls/editor/large/75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57200"/>
            <a:ext cx="3505200" cy="194016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09600" y="3124200"/>
            <a:ext cx="8077200" cy="1355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14000"/>
              </a:lnSpc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предоставлены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межбюджетные трансферты бюджетам сельских поселений на участие в организации деятельности по сбору (в том числе раздельному сбору) и транспортированию твердых коммунальных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1,3 млн.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руб.;</a:t>
            </a:r>
          </a:p>
          <a:p>
            <a:pPr algn="just" hangingPunct="0">
              <a:lnSpc>
                <a:spcPct val="114000"/>
              </a:lnSpc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153400" cy="838200"/>
          </a:xfrm>
        </p:spPr>
        <p:txBody>
          <a:bodyPr>
            <a:normAutofit fontScale="90000"/>
          </a:bodyPr>
          <a:lstStyle/>
          <a:p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Непрограммные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направления деятельности органов местного самоуправления в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году -  на их реализацию потрачено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9,5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млн. руб.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914402"/>
          <a:ext cx="8686800" cy="5712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5829"/>
                <a:gridCol w="1240971"/>
              </a:tblGrid>
              <a:tr h="53540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ru-RU" sz="1200" baseline="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мероприятия </a:t>
                      </a:r>
                      <a:endParaRPr lang="ru-RU" sz="1200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(млн. руб.) </a:t>
                      </a:r>
                      <a:endParaRPr lang="ru-RU" sz="1200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0279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функций представительного органа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272318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Содержание контрольно-счетной палаты</a:t>
                      </a:r>
                      <a:endParaRPr lang="ru-RU" sz="14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 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18038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Резервный фонд местной администрации</a:t>
                      </a:r>
                      <a:endParaRPr lang="ru-RU" sz="14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16158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Расходы на объект "Городское кладбище по адресу: 1,3 км северо-восточнее д. </a:t>
                      </a:r>
                      <a:r>
                        <a:rPr lang="ru-RU" sz="1400" dirty="0" err="1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Кутилово</a:t>
                      </a:r>
                      <a:r>
                        <a:rPr lang="ru-RU" sz="14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Родниковского района Ивановской области"</a:t>
                      </a:r>
                      <a:endParaRPr lang="ru-RU" sz="14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31398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Межбюджетные трансферты бюджетам сельских поселений на организацию обустройства мест массового отдыха населения</a:t>
                      </a:r>
                      <a:endParaRPr lang="ru-RU" sz="14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08018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Межбюджетные трансферты бюджетам сельских поселений на содержание мест захоронения</a:t>
                      </a:r>
                      <a:endParaRPr lang="ru-RU" sz="14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63223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Межбюджетные трансферты бюджетам сельских поселений на осуществление мероприятий по обеспечению безопасности людей на водных объектах, охране их жизни и здоровья</a:t>
                      </a:r>
                      <a:endParaRPr lang="ru-RU" sz="14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63223">
                <a:tc>
                  <a:txBody>
                    <a:bodyPr/>
                    <a:lstStyle/>
                    <a:p>
                      <a:pPr rtl="0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Межбюджетные трансферты бюджетам сельских поселений на мероприятия по содержанию гидротехнических сооружений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6322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Предоставление субсидий муниципальным унитарным предприятиям на реализацию мероприятий для завершения процедуры ликвидации</a:t>
                      </a:r>
                      <a:endParaRPr lang="ru-RU" sz="14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169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Проведение Всероссийской переписи населения 2020 года</a:t>
                      </a:r>
                      <a:endParaRPr lang="ru-RU" sz="14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606787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Осуществление отдельных государственных полномочий в области обращения с животными </a:t>
                      </a:r>
                      <a:endParaRPr lang="ru-RU" sz="14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304800" y="304800"/>
            <a:ext cx="8534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Использование  ассигнований резервного фонда администрации муниципального образования «Родниковский муниципальный район»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2021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2209798"/>
            <a:ext cx="845820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Расходы резервного фонда местной администрации составили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732,1 тыс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руб. 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проведение аварийно-восстановительных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 жилого дома по адресу: с.Каминский,ул.Пушкина,д.49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10080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Открытые государственные и муниципальные информационные ресурсы</a:t>
            </a:r>
          </a:p>
        </p:txBody>
      </p:sp>
      <p:sp>
        <p:nvSpPr>
          <p:cNvPr id="62467" name="Rectangle 3"/>
          <p:cNvSpPr>
            <a:spLocks noGrp="1"/>
          </p:cNvSpPr>
          <p:nvPr>
            <p:ph idx="1"/>
          </p:nvPr>
        </p:nvSpPr>
        <p:spPr>
          <a:xfrm>
            <a:off x="1403350" y="2060575"/>
            <a:ext cx="6400800" cy="3475038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/</a:t>
            </a:r>
          </a:p>
        </p:txBody>
      </p:sp>
      <p:pic>
        <p:nvPicPr>
          <p:cNvPr id="83971" name="Picture 4" descr="header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268413"/>
            <a:ext cx="80645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1835150" y="2708275"/>
            <a:ext cx="4752975" cy="36671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 i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Официальный сайт</a:t>
            </a:r>
            <a:r>
              <a:rPr lang="ru-RU" sz="16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 </a:t>
            </a:r>
            <a:r>
              <a:rPr lang="ru-RU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www.rodniki-37.ru</a:t>
            </a:r>
          </a:p>
        </p:txBody>
      </p:sp>
      <p:pic>
        <p:nvPicPr>
          <p:cNvPr id="83973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3213100"/>
            <a:ext cx="8280400" cy="1079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83974" name="Rectangle 13"/>
          <p:cNvSpPr>
            <a:spLocks noChangeArrowheads="1"/>
          </p:cNvSpPr>
          <p:nvPr/>
        </p:nvSpPr>
        <p:spPr bwMode="auto">
          <a:xfrm>
            <a:off x="2298700" y="4292600"/>
            <a:ext cx="18542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00CC"/>
                </a:solidFill>
              </a:rPr>
              <a:t>www.bus.gov.ru</a:t>
            </a:r>
            <a:endParaRPr lang="ru-RU">
              <a:solidFill>
                <a:srgbClr val="0000CC"/>
              </a:solidFill>
            </a:endParaRPr>
          </a:p>
        </p:txBody>
      </p:sp>
      <p:pic>
        <p:nvPicPr>
          <p:cNvPr id="83975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5084763"/>
            <a:ext cx="3744913" cy="906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83976" name="T:j_id__ctru9pc2:j_id__ctru4pc3" descr="http://www.budget.gov.ru/static/images/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4876800"/>
            <a:ext cx="4416425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/>
          </p:cNvSpPr>
          <p:nvPr>
            <p:ph type="title"/>
          </p:nvPr>
        </p:nvSpPr>
        <p:spPr>
          <a:xfrm>
            <a:off x="179388" y="908050"/>
            <a:ext cx="8964612" cy="2376488"/>
          </a:xfrm>
        </p:spPr>
        <p:txBody>
          <a:bodyPr/>
          <a:lstStyle/>
          <a:p>
            <a:pPr eaLnBrk="1" hangingPunct="1">
              <a:buFont typeface="Georgia" pitchFamily="18" charset="0"/>
              <a:buNone/>
              <a:defRPr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Подготовлено</a:t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Финансовым управлением</a:t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Администрации муниципального образования «Родниковский муниципальный район»</a:t>
            </a:r>
          </a:p>
        </p:txBody>
      </p:sp>
      <p:sp>
        <p:nvSpPr>
          <p:cNvPr id="110595" name="Rectangle 3"/>
          <p:cNvSpPr>
            <a:spLocks noGrp="1"/>
          </p:cNvSpPr>
          <p:nvPr>
            <p:ph idx="1"/>
          </p:nvPr>
        </p:nvSpPr>
        <p:spPr>
          <a:xfrm>
            <a:off x="3563938" y="3644900"/>
            <a:ext cx="5184775" cy="1655763"/>
          </a:xfrm>
        </p:spPr>
        <p:txBody>
          <a:bodyPr>
            <a:normAutofit/>
          </a:bodyPr>
          <a:lstStyle/>
          <a:p>
            <a:pPr marL="640080" lvl="1" indent="-246888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marL="640080" lvl="1" indent="-246888" eaLnBrk="1" fontAlgn="auto" hangingPunct="1">
              <a:spcBef>
                <a:spcPct val="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Начальник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Финансового управления</a:t>
            </a: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640080" lvl="1" indent="-246888" eaLnBrk="1" fontAlgn="auto" hangingPunct="1">
              <a:spcBef>
                <a:spcPct val="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Балакирева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Н.Г.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Тел. 2-19-37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3820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показатели социально-экономического развития района  за 2021 год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50426"/>
          <a:ext cx="8382000" cy="5218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8600"/>
                <a:gridCol w="1981200"/>
                <a:gridCol w="1066800"/>
                <a:gridCol w="1295400"/>
              </a:tblGrid>
              <a:tr h="602204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Показатели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508464"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Среднегодовая численность постоянного населения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 человек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32,20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32,13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693046"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Коэффициент рождаемости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число родившихся на 1000 чел. 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7,89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7,78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508464"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Общий коэффициент смертности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число умерших на 1000 чел. </a:t>
                      </a:r>
                      <a:endParaRPr lang="ru-RU" sz="1400" b="1" i="0" kern="1200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18,53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22,54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508464"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Коэффициент естественного прироста населения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1000 человек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-10,65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-14,76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508464"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Уровень зарегистрированной безработицы на конец года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%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0,51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0,47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4187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Денежные доходы в расчете на душу населения в месяц</a:t>
                      </a:r>
                    </a:p>
                  </a:txBody>
                  <a:tcPr marL="0" marR="0" marT="0" marB="0" anchor="ctr"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14925,03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14618,24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92720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Количество семей, улучшивших жилищные условия с помощью мер государственной поддержки в сфере ипотечного жилищного кредитования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4785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Индекс промышленного производства </a:t>
                      </a:r>
                    </a:p>
                  </a:txBody>
                  <a:tcPr marL="0" marR="0" marT="0" marB="0" anchor="ctr"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% к предыдущему году</a:t>
                      </a:r>
                    </a:p>
                  </a:txBody>
                  <a:tcPr marL="0" marR="0" marT="0" marB="0" anchor="ctr"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105,3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109,68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Экономика: Промышленное производство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685800"/>
            <a:ext cx="8839200" cy="5943600"/>
          </a:xfrm>
        </p:spPr>
        <p:txBody>
          <a:bodyPr>
            <a:noAutofit/>
          </a:bodyPr>
          <a:lstStyle/>
          <a:p>
            <a:pPr marL="0" indent="450000" algn="just">
              <a:spcBef>
                <a:spcPts val="0"/>
              </a:spcBef>
              <a:buNone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2021 году Родниковский район продолжил свое развитие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несмотря на сложную экономическую ситуацию связанную с распространением новой коронавирусной инфекции</a:t>
            </a:r>
            <a:r>
              <a:rPr lang="ru-RU" sz="1800" dirty="0" smtClean="0"/>
              <a:t>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COVID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-19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Объем отгруженной промышленной продукции в стоимостном выражении за 2021 год составит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10,7млрд. рублей, что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выше уровня показателей за 2020 год на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9,7%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 сопоставимых ценах.</a:t>
            </a: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Ключевой отраслью промышленного производства, как и в предыдущие годы, являются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текстильные и швейные предприятия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на их долю приходится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61,8%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объема отгруженной продукции. </a:t>
            </a: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Доля предприятий, занимающихся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производством бумаги и бумажных изделий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2021 году составила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12,3%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 долю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предприятий пищевой промышленности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прошлом году пришлось 7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,7%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 всего объема отгруженной продукции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dirty="0" smtClean="0"/>
              <a:t> </a:t>
            </a:r>
          </a:p>
          <a:p>
            <a:pPr marL="0" indent="450000" algn="just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 целью привлечения инвестиций в экономику 25 октября 2021 года подписано четырехстороннее соглашение о создании на территории города Иваново и Родниковского района особой экономической зоны промышленно-производственного типа «Иваново», общей площадью - 152,9 гектар, в том числе на территории Родниковского района - 99,8 гектар.  </a:t>
            </a:r>
          </a:p>
          <a:p>
            <a:pPr marL="0" indent="450000" algn="just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endParaRPr lang="ru-RU" sz="18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endParaRPr lang="ru-RU" sz="18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endParaRPr lang="ru-RU" sz="13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09600" y="838200"/>
            <a:ext cx="8305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45000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плановом периоде создание особой экономической зоны положительно отразится на инвестиционной привлекательности Родниковского района и будет способствовать повышению конкурентных преимуществ района в привлечении новых инвесторов и внедрению прогрессивных технологий.</a:t>
            </a:r>
          </a:p>
          <a:p>
            <a:pPr marL="0" indent="45000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настоящее время статус резидента особой экономической зоны в Родниковском районе получили три предприятия: ООО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Унтекс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Родники», АО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Родники-Текстиль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и ООО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Суртекс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Родники».</a:t>
            </a:r>
            <a:r>
              <a:rPr lang="ru-RU" dirty="0" smtClean="0"/>
              <a:t> </a:t>
            </a:r>
          </a:p>
          <a:p>
            <a:pPr marL="0" indent="450000" algn="just">
              <a:spcBef>
                <a:spcPts val="0"/>
              </a:spcBef>
              <a:buNone/>
            </a:pPr>
            <a:endParaRPr lang="ru-RU" dirty="0" smtClean="0"/>
          </a:p>
          <a:p>
            <a:pPr marL="0" indent="45000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Положительную динамику, не смотря на сложную экономическую ситуацию, показывает нам Индустриальный парк «Родники». На территории парка осуществляют свою деятельность 56 предприятий-резидентов.</a:t>
            </a:r>
          </a:p>
          <a:p>
            <a:pPr marL="0" indent="450000" algn="just">
              <a:spcBef>
                <a:spcPts val="0"/>
              </a:spcBef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Родниковском районе осуществляют свою деятельность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более 700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субъектов малого и среднего предпринимательства, совокупный оборот 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12,5 млрд. руб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152400"/>
            <a:ext cx="84582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Экономика: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Сельское хозяйство</a:t>
            </a:r>
          </a:p>
          <a:p>
            <a:pPr indent="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отрасли  «Сельское хозяйство» произошло снижение 6,8 %. Урожай зерна получен – 1,3 тысячи тонн, Картофеля собрано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1 600 тонн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что  на 100 тонн больше уровня 2020 года.</a:t>
            </a:r>
          </a:p>
          <a:p>
            <a:pPr indent="457200"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Молока хозяйствами всех категорий произведено 19,7</a:t>
            </a:r>
            <a:r>
              <a:rPr lang="ru-RU" b="1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тыс. тонн, надой на одну фуражную корову составил 6,2 тонны, увеличение к уровню прошлого года на 1%.</a:t>
            </a:r>
          </a:p>
          <a:p>
            <a:pPr indent="457200"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Обеспечение в первую очередь внутреннего рынка качественной сельскохозяйственной продукцией, продуктами питания - это безусловный приоритет.</a:t>
            </a:r>
          </a:p>
          <a:p>
            <a:pPr indent="457200"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581400"/>
            <a:ext cx="8763001" cy="3117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 бюджетного процесса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81000" y="990600"/>
          <a:ext cx="82296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6">
      <a:dk1>
        <a:srgbClr val="EAEAEA"/>
      </a:dk1>
      <a:lt1>
        <a:srgbClr val="DEE4F5"/>
      </a:lt1>
      <a:dk2>
        <a:srgbClr val="8D1BFF"/>
      </a:dk2>
      <a:lt2>
        <a:srgbClr val="3656B3"/>
      </a:lt2>
      <a:accent1>
        <a:srgbClr val="FF8484"/>
      </a:accent1>
      <a:accent2>
        <a:srgbClr val="E50000"/>
      </a:accent2>
      <a:accent3>
        <a:srgbClr val="00843C"/>
      </a:accent3>
      <a:accent4>
        <a:srgbClr val="8D1BFF"/>
      </a:accent4>
      <a:accent5>
        <a:srgbClr val="FFFF00"/>
      </a:accent5>
      <a:accent6>
        <a:srgbClr val="3D8DA9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15845</TotalTime>
  <Words>3739</Words>
  <Application>Microsoft Office PowerPoint</Application>
  <PresentationFormat>Экран (4:3)</PresentationFormat>
  <Paragraphs>644</Paragraphs>
  <Slides>44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Бюджет для граждан  к проекту решения Совета муниципального образования  «Родниковский муниципальный район»  «Об исполнении районного бюджета за 2021 год»</vt:lpstr>
      <vt:lpstr>Уважаемые жители Родниковского района!</vt:lpstr>
      <vt:lpstr>Глоссарий </vt:lpstr>
      <vt:lpstr>Основные итоги реализации бюджетной политики Родниковского муниципального района за 2021 год</vt:lpstr>
      <vt:lpstr>Основные показатели социально-экономического развития района  за 2021 год</vt:lpstr>
      <vt:lpstr> Экономика: Промышленное производство </vt:lpstr>
      <vt:lpstr>Слайд 7</vt:lpstr>
      <vt:lpstr>Слайд 8</vt:lpstr>
      <vt:lpstr>Этапы бюджетного процесса</vt:lpstr>
      <vt:lpstr>Исполнение бюджета</vt:lpstr>
      <vt:lpstr>Исполнение районного бюджета за 2021 год                                                                              млн. руб.</vt:lpstr>
      <vt:lpstr>Слайд 12</vt:lpstr>
      <vt:lpstr>Структура доходов районного бюджета   за 2021  год  </vt:lpstr>
      <vt:lpstr>Исполнение районного бюджета по налоговым доходам  за 2021 год                                                                                       (млн.руб.)                                  </vt:lpstr>
      <vt:lpstr>Исполнение районного бюджета по неналоговым доходам за 2021 год                                                                                (млн.руб.)</vt:lpstr>
      <vt:lpstr>Структура безвозмездных поступлений  в 2021 году</vt:lpstr>
      <vt:lpstr>Исполнение расходов районного бюджета  за 2021 год по разделам  классификации расходов бюджетов                                                                                                                          (млн. руб.) </vt:lpstr>
      <vt:lpstr>Структура расходов районного бюджета                                         за 2021 год                           (млн.руб.)</vt:lpstr>
      <vt:lpstr>Расходы районного бюджета в расчете  на 1 жителя</vt:lpstr>
      <vt:lpstr>В соответствии с Бюджетным Кодексом Российской Федерации районный бюджет формируется и исполняется на основе муниципальных программ Родниковского муниципального района.</vt:lpstr>
      <vt:lpstr> Исполнение районного бюджета по муниципальным программам за 2021 год </vt:lpstr>
      <vt:lpstr>Слайд 22</vt:lpstr>
      <vt:lpstr> Муниципальная программа «Развитие образования Родниковского муниципального района»  – 411,7 млн.руб. </vt:lpstr>
      <vt:lpstr>Слайд 24</vt:lpstr>
      <vt:lpstr>Слайд 25</vt:lpstr>
      <vt:lpstr>Муниципальная программа «Социальная поддержка граждан Родниковского муниципального района»  - 13,7 млн.руб.   </vt:lpstr>
      <vt:lpstr>Слайд 27</vt:lpstr>
      <vt:lpstr>         Муниципальная программа «Обеспечение качественным жильем и услугами жилищно-коммунального хозяйства населения Родниковского муниципального района»  –      57,8 млн.руб.           </vt:lpstr>
      <vt:lpstr>Слайд 29</vt:lpstr>
      <vt:lpstr> Муниципальная программа «Развитие культуры Родниковского муниципального района» – 81,1 млн.руб.</vt:lpstr>
      <vt:lpstr>Слайд 31</vt:lpstr>
      <vt:lpstr>Слайд 32</vt:lpstr>
      <vt:lpstr> Итоги реализации Майских указов Президента Российской Федерации по повышению заработной платы отдельным категориям работников </vt:lpstr>
      <vt:lpstr>Муниципальная программа «Развитие физической культуры и спорта Родниковского муниципального района»   26,7 млн. руб.</vt:lpstr>
      <vt:lpstr>  Муниципальная Программа «Реализация молодежной политики на территории Родниковского муниципального района» израсходовано – 3,2 млн.руб.</vt:lpstr>
      <vt:lpstr>Муниципальная Программа «Экономическое развитие и инновационная экономика Родниковского муниципального района» израсходовано – 43,1 млн.руб. </vt:lpstr>
      <vt:lpstr>Слайд 37</vt:lpstr>
      <vt:lpstr>Муниципальная программа «Совершенствование  органов местного самоуправления»     израсходовано – 93,7 млн.руб.                                         </vt:lpstr>
      <vt:lpstr>Слайд 39</vt:lpstr>
      <vt:lpstr>Слайд 40</vt:lpstr>
      <vt:lpstr>Непрограммные направления деятельности органов местного самоуправления в 2021 году -  на их реализацию потрачено  9,5 млн. руб. </vt:lpstr>
      <vt:lpstr>Слайд 42</vt:lpstr>
      <vt:lpstr>Открытые государственные и муниципальные информационные ресурсы</vt:lpstr>
      <vt:lpstr>Подготовлено Финансовым управлением Администрации муниципального образования «Родниковский муниципальный район»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Надежда Балакирева_</dc:creator>
  <cp:lastModifiedBy>balakirevang</cp:lastModifiedBy>
  <cp:revision>1223</cp:revision>
  <cp:lastPrinted>1601-01-01T00:00:00Z</cp:lastPrinted>
  <dcterms:created xsi:type="dcterms:W3CDTF">1601-01-01T00:00:00Z</dcterms:created>
  <dcterms:modified xsi:type="dcterms:W3CDTF">2022-04-26T16:28:33Z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